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84" r:id="rId2"/>
    <p:sldId id="274" r:id="rId3"/>
    <p:sldId id="286" r:id="rId4"/>
    <p:sldId id="275" r:id="rId5"/>
    <p:sldId id="259" r:id="rId6"/>
    <p:sldId id="276" r:id="rId7"/>
    <p:sldId id="273" r:id="rId8"/>
    <p:sldId id="285" r:id="rId9"/>
    <p:sldId id="270" r:id="rId10"/>
    <p:sldId id="279" r:id="rId11"/>
    <p:sldId id="283" r:id="rId12"/>
    <p:sldId id="281" r:id="rId13"/>
    <p:sldId id="280" r:id="rId14"/>
    <p:sldId id="277" r:id="rId15"/>
    <p:sldId id="267" r:id="rId16"/>
    <p:sldId id="271" r:id="rId17"/>
    <p:sldId id="272" r:id="rId18"/>
    <p:sldId id="262" r:id="rId19"/>
    <p:sldId id="264" r:id="rId20"/>
    <p:sldId id="263" r:id="rId21"/>
    <p:sldId id="256" r:id="rId22"/>
    <p:sldId id="257" r:id="rId23"/>
    <p:sldId id="261" r:id="rId24"/>
    <p:sldId id="258" r:id="rId25"/>
    <p:sldId id="265" r:id="rId26"/>
    <p:sldId id="266" r:id="rId27"/>
    <p:sldId id="269" r:id="rId28"/>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13" autoAdjust="0"/>
    <p:restoredTop sz="94660"/>
  </p:normalViewPr>
  <p:slideViewPr>
    <p:cSldViewPr snapToGrid="0">
      <p:cViewPr>
        <p:scale>
          <a:sx n="100" d="100"/>
          <a:sy n="100" d="100"/>
        </p:scale>
        <p:origin x="768" y="1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C35DF1-C7B1-4C47-BDFB-055173C2409A}" type="datetimeFigureOut">
              <a:rPr lang="en-US" smtClean="0"/>
              <a:t>8/9/2022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C43DC9-A88F-4AF3-ADDB-C69486BFCD37}" type="slidenum">
              <a:rPr lang="en-US" smtClean="0"/>
              <a:t>‹#›</a:t>
            </a:fld>
            <a:endParaRPr lang="en-US"/>
          </a:p>
        </p:txBody>
      </p:sp>
    </p:spTree>
    <p:extLst>
      <p:ext uri="{BB962C8B-B14F-4D97-AF65-F5344CB8AC3E}">
        <p14:creationId xmlns:p14="http://schemas.microsoft.com/office/powerpoint/2010/main" val="3349099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Skip connections: Propagate detailed color or texture information to the decoder of that region</a:t>
            </a:r>
          </a:p>
        </p:txBody>
      </p:sp>
      <p:sp>
        <p:nvSpPr>
          <p:cNvPr id="4" name="Date Placeholder 3"/>
          <p:cNvSpPr>
            <a:spLocks noGrp="1"/>
          </p:cNvSpPr>
          <p:nvPr>
            <p:ph type="dt" idx="1"/>
          </p:nvPr>
        </p:nvSpPr>
        <p:spPr/>
        <p:txBody>
          <a:bodyPr/>
          <a:lstStyle/>
          <a:p>
            <a:pPr rtl="0"/>
            <a:fld id="{A5A5ADE8-1FB8-43FD-A675-2B613EE00B6F}" type="datetime1">
              <a:rPr lang="de-DE" smtClean="0"/>
              <a:t>09.08.2022</a:t>
            </a:fld>
            <a:endParaRPr lang="en-US"/>
          </a:p>
        </p:txBody>
      </p:sp>
      <p:sp>
        <p:nvSpPr>
          <p:cNvPr id="5" name="Slide Number Placeholder 4"/>
          <p:cNvSpPr>
            <a:spLocks noGrp="1"/>
          </p:cNvSpPr>
          <p:nvPr>
            <p:ph type="sldNum" sz="quarter" idx="5"/>
          </p:nvPr>
        </p:nvSpPr>
        <p:spPr/>
        <p:txBody>
          <a:bodyPr/>
          <a:lstStyle/>
          <a:p>
            <a:pPr rtl="0"/>
            <a:fld id="{01B41D33-19C8-4450-B3C5-BE83E9C8F0BC}" type="slidenum">
              <a:rPr lang="en-US" smtClean="0"/>
              <a:t>6</a:t>
            </a:fld>
            <a:endParaRPr lang="en-US"/>
          </a:p>
        </p:txBody>
      </p:sp>
    </p:spTree>
    <p:extLst>
      <p:ext uri="{BB962C8B-B14F-4D97-AF65-F5344CB8AC3E}">
        <p14:creationId xmlns:p14="http://schemas.microsoft.com/office/powerpoint/2010/main" val="1217115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9A662-BF9A-E896-3E92-5A1FC6C154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B1E989-AB1D-5A70-50EE-5112639841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0B5AFC3-7267-1681-B604-01241AE257EE}"/>
              </a:ext>
            </a:extLst>
          </p:cNvPr>
          <p:cNvSpPr>
            <a:spLocks noGrp="1"/>
          </p:cNvSpPr>
          <p:nvPr>
            <p:ph type="dt" sz="half" idx="10"/>
          </p:nvPr>
        </p:nvSpPr>
        <p:spPr/>
        <p:txBody>
          <a:bodyPr/>
          <a:lstStyle/>
          <a:p>
            <a:fld id="{356F3D19-72BE-420D-9F0E-7B3A6CFE71EE}" type="datetimeFigureOut">
              <a:rPr lang="en-US" smtClean="0"/>
              <a:t>8/9/2022</a:t>
            </a:fld>
            <a:endParaRPr lang="en-US"/>
          </a:p>
        </p:txBody>
      </p:sp>
      <p:sp>
        <p:nvSpPr>
          <p:cNvPr id="5" name="Footer Placeholder 4">
            <a:extLst>
              <a:ext uri="{FF2B5EF4-FFF2-40B4-BE49-F238E27FC236}">
                <a16:creationId xmlns:a16="http://schemas.microsoft.com/office/drawing/2014/main" id="{75953C11-D372-A5FC-C9E9-CA565EB534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5AAB15-ED50-7810-C740-C044C9200BD5}"/>
              </a:ext>
            </a:extLst>
          </p:cNvPr>
          <p:cNvSpPr>
            <a:spLocks noGrp="1"/>
          </p:cNvSpPr>
          <p:nvPr>
            <p:ph type="sldNum" sz="quarter" idx="12"/>
          </p:nvPr>
        </p:nvSpPr>
        <p:spPr/>
        <p:txBody>
          <a:bodyPr/>
          <a:lstStyle/>
          <a:p>
            <a:fld id="{A429C1A6-CB3F-4E10-A34F-0D02B939DEE9}" type="slidenum">
              <a:rPr lang="en-US" smtClean="0"/>
              <a:t>‹#›</a:t>
            </a:fld>
            <a:endParaRPr lang="en-US"/>
          </a:p>
        </p:txBody>
      </p:sp>
    </p:spTree>
    <p:extLst>
      <p:ext uri="{BB962C8B-B14F-4D97-AF65-F5344CB8AC3E}">
        <p14:creationId xmlns:p14="http://schemas.microsoft.com/office/powerpoint/2010/main" val="3047413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074AE-FABA-380D-6196-FE9CFC5A49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C17875-BD44-55CF-7BD9-F3FE3A15CFB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52CBE2-63BE-6294-D7BD-0AE6882F9E22}"/>
              </a:ext>
            </a:extLst>
          </p:cNvPr>
          <p:cNvSpPr>
            <a:spLocks noGrp="1"/>
          </p:cNvSpPr>
          <p:nvPr>
            <p:ph type="dt" sz="half" idx="10"/>
          </p:nvPr>
        </p:nvSpPr>
        <p:spPr/>
        <p:txBody>
          <a:bodyPr/>
          <a:lstStyle/>
          <a:p>
            <a:fld id="{356F3D19-72BE-420D-9F0E-7B3A6CFE71EE}" type="datetimeFigureOut">
              <a:rPr lang="en-US" smtClean="0"/>
              <a:t>8/9/2022</a:t>
            </a:fld>
            <a:endParaRPr lang="en-US"/>
          </a:p>
        </p:txBody>
      </p:sp>
      <p:sp>
        <p:nvSpPr>
          <p:cNvPr id="5" name="Footer Placeholder 4">
            <a:extLst>
              <a:ext uri="{FF2B5EF4-FFF2-40B4-BE49-F238E27FC236}">
                <a16:creationId xmlns:a16="http://schemas.microsoft.com/office/drawing/2014/main" id="{03642B20-5125-9F63-6AEF-321B30FEB5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AF7D2F-BA81-6443-39B6-4DF1B9B3044E}"/>
              </a:ext>
            </a:extLst>
          </p:cNvPr>
          <p:cNvSpPr>
            <a:spLocks noGrp="1"/>
          </p:cNvSpPr>
          <p:nvPr>
            <p:ph type="sldNum" sz="quarter" idx="12"/>
          </p:nvPr>
        </p:nvSpPr>
        <p:spPr/>
        <p:txBody>
          <a:bodyPr/>
          <a:lstStyle/>
          <a:p>
            <a:fld id="{A429C1A6-CB3F-4E10-A34F-0D02B939DEE9}" type="slidenum">
              <a:rPr lang="en-US" smtClean="0"/>
              <a:t>‹#›</a:t>
            </a:fld>
            <a:endParaRPr lang="en-US"/>
          </a:p>
        </p:txBody>
      </p:sp>
    </p:spTree>
    <p:extLst>
      <p:ext uri="{BB962C8B-B14F-4D97-AF65-F5344CB8AC3E}">
        <p14:creationId xmlns:p14="http://schemas.microsoft.com/office/powerpoint/2010/main" val="322438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E2042C-8C1D-304C-EE9A-697CE4310D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2AF714-94C6-5576-491B-BF0B84830F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6B213D-6964-EF12-6575-ACCEA7AC4654}"/>
              </a:ext>
            </a:extLst>
          </p:cNvPr>
          <p:cNvSpPr>
            <a:spLocks noGrp="1"/>
          </p:cNvSpPr>
          <p:nvPr>
            <p:ph type="dt" sz="half" idx="10"/>
          </p:nvPr>
        </p:nvSpPr>
        <p:spPr/>
        <p:txBody>
          <a:bodyPr/>
          <a:lstStyle/>
          <a:p>
            <a:fld id="{356F3D19-72BE-420D-9F0E-7B3A6CFE71EE}" type="datetimeFigureOut">
              <a:rPr lang="en-US" smtClean="0"/>
              <a:t>8/9/2022</a:t>
            </a:fld>
            <a:endParaRPr lang="en-US"/>
          </a:p>
        </p:txBody>
      </p:sp>
      <p:sp>
        <p:nvSpPr>
          <p:cNvPr id="5" name="Footer Placeholder 4">
            <a:extLst>
              <a:ext uri="{FF2B5EF4-FFF2-40B4-BE49-F238E27FC236}">
                <a16:creationId xmlns:a16="http://schemas.microsoft.com/office/drawing/2014/main" id="{74162424-8652-58E6-8701-918A0650D6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E03D5F-213A-80B7-1967-00585ED94350}"/>
              </a:ext>
            </a:extLst>
          </p:cNvPr>
          <p:cNvSpPr>
            <a:spLocks noGrp="1"/>
          </p:cNvSpPr>
          <p:nvPr>
            <p:ph type="sldNum" sz="quarter" idx="12"/>
          </p:nvPr>
        </p:nvSpPr>
        <p:spPr/>
        <p:txBody>
          <a:bodyPr/>
          <a:lstStyle/>
          <a:p>
            <a:fld id="{A429C1A6-CB3F-4E10-A34F-0D02B939DEE9}" type="slidenum">
              <a:rPr lang="en-US" smtClean="0"/>
              <a:t>‹#›</a:t>
            </a:fld>
            <a:endParaRPr lang="en-US"/>
          </a:p>
        </p:txBody>
      </p:sp>
    </p:spTree>
    <p:extLst>
      <p:ext uri="{BB962C8B-B14F-4D97-AF65-F5344CB8AC3E}">
        <p14:creationId xmlns:p14="http://schemas.microsoft.com/office/powerpoint/2010/main" val="1130262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55F0F-E2A5-21A2-31D7-CF8BF50A14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3B8B16-30CE-CBD7-075F-EE4273FFAA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8277C9-2303-60F5-AEA7-124359DC481C}"/>
              </a:ext>
            </a:extLst>
          </p:cNvPr>
          <p:cNvSpPr>
            <a:spLocks noGrp="1"/>
          </p:cNvSpPr>
          <p:nvPr>
            <p:ph type="dt" sz="half" idx="10"/>
          </p:nvPr>
        </p:nvSpPr>
        <p:spPr/>
        <p:txBody>
          <a:bodyPr/>
          <a:lstStyle/>
          <a:p>
            <a:fld id="{356F3D19-72BE-420D-9F0E-7B3A6CFE71EE}" type="datetimeFigureOut">
              <a:rPr lang="en-US" smtClean="0"/>
              <a:t>8/9/2022</a:t>
            </a:fld>
            <a:endParaRPr lang="en-US"/>
          </a:p>
        </p:txBody>
      </p:sp>
      <p:sp>
        <p:nvSpPr>
          <p:cNvPr id="5" name="Footer Placeholder 4">
            <a:extLst>
              <a:ext uri="{FF2B5EF4-FFF2-40B4-BE49-F238E27FC236}">
                <a16:creationId xmlns:a16="http://schemas.microsoft.com/office/drawing/2014/main" id="{055A2B14-7330-B1C1-EB7F-578B3203B0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7116B6-CC19-CB73-B125-FE8D30241E08}"/>
              </a:ext>
            </a:extLst>
          </p:cNvPr>
          <p:cNvSpPr>
            <a:spLocks noGrp="1"/>
          </p:cNvSpPr>
          <p:nvPr>
            <p:ph type="sldNum" sz="quarter" idx="12"/>
          </p:nvPr>
        </p:nvSpPr>
        <p:spPr/>
        <p:txBody>
          <a:bodyPr/>
          <a:lstStyle/>
          <a:p>
            <a:fld id="{A429C1A6-CB3F-4E10-A34F-0D02B939DEE9}" type="slidenum">
              <a:rPr lang="en-US" smtClean="0"/>
              <a:t>‹#›</a:t>
            </a:fld>
            <a:endParaRPr lang="en-US"/>
          </a:p>
        </p:txBody>
      </p:sp>
    </p:spTree>
    <p:extLst>
      <p:ext uri="{BB962C8B-B14F-4D97-AF65-F5344CB8AC3E}">
        <p14:creationId xmlns:p14="http://schemas.microsoft.com/office/powerpoint/2010/main" val="4046192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222F9-4E49-C4D1-90A2-188D30C3D8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8451F6F-7A58-F148-6891-B54405F6D1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E6E380-9259-6F04-EBBE-8D7B31CF7660}"/>
              </a:ext>
            </a:extLst>
          </p:cNvPr>
          <p:cNvSpPr>
            <a:spLocks noGrp="1"/>
          </p:cNvSpPr>
          <p:nvPr>
            <p:ph type="dt" sz="half" idx="10"/>
          </p:nvPr>
        </p:nvSpPr>
        <p:spPr/>
        <p:txBody>
          <a:bodyPr/>
          <a:lstStyle/>
          <a:p>
            <a:fld id="{356F3D19-72BE-420D-9F0E-7B3A6CFE71EE}" type="datetimeFigureOut">
              <a:rPr lang="en-US" smtClean="0"/>
              <a:t>8/9/2022</a:t>
            </a:fld>
            <a:endParaRPr lang="en-US"/>
          </a:p>
        </p:txBody>
      </p:sp>
      <p:sp>
        <p:nvSpPr>
          <p:cNvPr id="5" name="Footer Placeholder 4">
            <a:extLst>
              <a:ext uri="{FF2B5EF4-FFF2-40B4-BE49-F238E27FC236}">
                <a16:creationId xmlns:a16="http://schemas.microsoft.com/office/drawing/2014/main" id="{5CD8AF2F-1F44-3E4B-F908-97D6D0A77C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1BE947-1559-B2F1-1283-B7F6FE6CB0CB}"/>
              </a:ext>
            </a:extLst>
          </p:cNvPr>
          <p:cNvSpPr>
            <a:spLocks noGrp="1"/>
          </p:cNvSpPr>
          <p:nvPr>
            <p:ph type="sldNum" sz="quarter" idx="12"/>
          </p:nvPr>
        </p:nvSpPr>
        <p:spPr/>
        <p:txBody>
          <a:bodyPr/>
          <a:lstStyle/>
          <a:p>
            <a:fld id="{A429C1A6-CB3F-4E10-A34F-0D02B939DEE9}" type="slidenum">
              <a:rPr lang="en-US" smtClean="0"/>
              <a:t>‹#›</a:t>
            </a:fld>
            <a:endParaRPr lang="en-US"/>
          </a:p>
        </p:txBody>
      </p:sp>
    </p:spTree>
    <p:extLst>
      <p:ext uri="{BB962C8B-B14F-4D97-AF65-F5344CB8AC3E}">
        <p14:creationId xmlns:p14="http://schemas.microsoft.com/office/powerpoint/2010/main" val="3104041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0FF20-60CC-BF90-D850-E7656A2770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8EB230-CBB7-3A29-4CC7-E8CEBD474D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27BCE8-79F0-A143-F414-7EECBEB069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0EE019-4211-1144-7F60-D5BE1FA0829D}"/>
              </a:ext>
            </a:extLst>
          </p:cNvPr>
          <p:cNvSpPr>
            <a:spLocks noGrp="1"/>
          </p:cNvSpPr>
          <p:nvPr>
            <p:ph type="dt" sz="half" idx="10"/>
          </p:nvPr>
        </p:nvSpPr>
        <p:spPr/>
        <p:txBody>
          <a:bodyPr/>
          <a:lstStyle/>
          <a:p>
            <a:fld id="{356F3D19-72BE-420D-9F0E-7B3A6CFE71EE}" type="datetimeFigureOut">
              <a:rPr lang="en-US" smtClean="0"/>
              <a:t>8/9/2022</a:t>
            </a:fld>
            <a:endParaRPr lang="en-US"/>
          </a:p>
        </p:txBody>
      </p:sp>
      <p:sp>
        <p:nvSpPr>
          <p:cNvPr id="6" name="Footer Placeholder 5">
            <a:extLst>
              <a:ext uri="{FF2B5EF4-FFF2-40B4-BE49-F238E27FC236}">
                <a16:creationId xmlns:a16="http://schemas.microsoft.com/office/drawing/2014/main" id="{6C9ED166-5673-78AA-CD6B-65B09D8CA2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8EC3AD-E20E-17D8-08E5-19C422195665}"/>
              </a:ext>
            </a:extLst>
          </p:cNvPr>
          <p:cNvSpPr>
            <a:spLocks noGrp="1"/>
          </p:cNvSpPr>
          <p:nvPr>
            <p:ph type="sldNum" sz="quarter" idx="12"/>
          </p:nvPr>
        </p:nvSpPr>
        <p:spPr/>
        <p:txBody>
          <a:bodyPr/>
          <a:lstStyle/>
          <a:p>
            <a:fld id="{A429C1A6-CB3F-4E10-A34F-0D02B939DEE9}" type="slidenum">
              <a:rPr lang="en-US" smtClean="0"/>
              <a:t>‹#›</a:t>
            </a:fld>
            <a:endParaRPr lang="en-US"/>
          </a:p>
        </p:txBody>
      </p:sp>
    </p:spTree>
    <p:extLst>
      <p:ext uri="{BB962C8B-B14F-4D97-AF65-F5344CB8AC3E}">
        <p14:creationId xmlns:p14="http://schemas.microsoft.com/office/powerpoint/2010/main" val="52407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5EF0F-9D09-973B-F3F3-63FE151E195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F249ED-60A5-48AE-5089-885C0741F9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D82DCDC-F42F-63F6-D17B-DB6A993E2D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C76B8B-1042-9269-198C-DCA433717D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06D7221-EBC1-EE8F-CA1D-A6B1813521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C04733-3BEC-06BA-EE30-3B6FFED7CB96}"/>
              </a:ext>
            </a:extLst>
          </p:cNvPr>
          <p:cNvSpPr>
            <a:spLocks noGrp="1"/>
          </p:cNvSpPr>
          <p:nvPr>
            <p:ph type="dt" sz="half" idx="10"/>
          </p:nvPr>
        </p:nvSpPr>
        <p:spPr/>
        <p:txBody>
          <a:bodyPr/>
          <a:lstStyle/>
          <a:p>
            <a:fld id="{356F3D19-72BE-420D-9F0E-7B3A6CFE71EE}" type="datetimeFigureOut">
              <a:rPr lang="en-US" smtClean="0"/>
              <a:t>8/9/2022</a:t>
            </a:fld>
            <a:endParaRPr lang="en-US"/>
          </a:p>
        </p:txBody>
      </p:sp>
      <p:sp>
        <p:nvSpPr>
          <p:cNvPr id="8" name="Footer Placeholder 7">
            <a:extLst>
              <a:ext uri="{FF2B5EF4-FFF2-40B4-BE49-F238E27FC236}">
                <a16:creationId xmlns:a16="http://schemas.microsoft.com/office/drawing/2014/main" id="{5EC9FDF6-5CA2-3F9D-9052-9332DB3A533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81C88C9-F3C2-AB8A-BCEF-7AF4F97EBFFB}"/>
              </a:ext>
            </a:extLst>
          </p:cNvPr>
          <p:cNvSpPr>
            <a:spLocks noGrp="1"/>
          </p:cNvSpPr>
          <p:nvPr>
            <p:ph type="sldNum" sz="quarter" idx="12"/>
          </p:nvPr>
        </p:nvSpPr>
        <p:spPr/>
        <p:txBody>
          <a:bodyPr/>
          <a:lstStyle/>
          <a:p>
            <a:fld id="{A429C1A6-CB3F-4E10-A34F-0D02B939DEE9}" type="slidenum">
              <a:rPr lang="en-US" smtClean="0"/>
              <a:t>‹#›</a:t>
            </a:fld>
            <a:endParaRPr lang="en-US"/>
          </a:p>
        </p:txBody>
      </p:sp>
    </p:spTree>
    <p:extLst>
      <p:ext uri="{BB962C8B-B14F-4D97-AF65-F5344CB8AC3E}">
        <p14:creationId xmlns:p14="http://schemas.microsoft.com/office/powerpoint/2010/main" val="892826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B3921-652D-615A-68F6-1BE5901645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2D22B3-DE61-A85B-D319-7C56EB46578B}"/>
              </a:ext>
            </a:extLst>
          </p:cNvPr>
          <p:cNvSpPr>
            <a:spLocks noGrp="1"/>
          </p:cNvSpPr>
          <p:nvPr>
            <p:ph type="dt" sz="half" idx="10"/>
          </p:nvPr>
        </p:nvSpPr>
        <p:spPr/>
        <p:txBody>
          <a:bodyPr/>
          <a:lstStyle/>
          <a:p>
            <a:fld id="{356F3D19-72BE-420D-9F0E-7B3A6CFE71EE}" type="datetimeFigureOut">
              <a:rPr lang="en-US" smtClean="0"/>
              <a:t>8/9/2022</a:t>
            </a:fld>
            <a:endParaRPr lang="en-US"/>
          </a:p>
        </p:txBody>
      </p:sp>
      <p:sp>
        <p:nvSpPr>
          <p:cNvPr id="4" name="Footer Placeholder 3">
            <a:extLst>
              <a:ext uri="{FF2B5EF4-FFF2-40B4-BE49-F238E27FC236}">
                <a16:creationId xmlns:a16="http://schemas.microsoft.com/office/drawing/2014/main" id="{E76082D7-01D8-9EE9-0890-3CE168897C0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1F9688-EAC2-2FBA-28BE-27DD6E278DEC}"/>
              </a:ext>
            </a:extLst>
          </p:cNvPr>
          <p:cNvSpPr>
            <a:spLocks noGrp="1"/>
          </p:cNvSpPr>
          <p:nvPr>
            <p:ph type="sldNum" sz="quarter" idx="12"/>
          </p:nvPr>
        </p:nvSpPr>
        <p:spPr/>
        <p:txBody>
          <a:bodyPr/>
          <a:lstStyle/>
          <a:p>
            <a:fld id="{A429C1A6-CB3F-4E10-A34F-0D02B939DEE9}" type="slidenum">
              <a:rPr lang="en-US" smtClean="0"/>
              <a:t>‹#›</a:t>
            </a:fld>
            <a:endParaRPr lang="en-US"/>
          </a:p>
        </p:txBody>
      </p:sp>
    </p:spTree>
    <p:extLst>
      <p:ext uri="{BB962C8B-B14F-4D97-AF65-F5344CB8AC3E}">
        <p14:creationId xmlns:p14="http://schemas.microsoft.com/office/powerpoint/2010/main" val="4177187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27E02C-22A5-3FB2-BB41-D3BCEC50D046}"/>
              </a:ext>
            </a:extLst>
          </p:cNvPr>
          <p:cNvSpPr>
            <a:spLocks noGrp="1"/>
          </p:cNvSpPr>
          <p:nvPr>
            <p:ph type="dt" sz="half" idx="10"/>
          </p:nvPr>
        </p:nvSpPr>
        <p:spPr/>
        <p:txBody>
          <a:bodyPr/>
          <a:lstStyle/>
          <a:p>
            <a:fld id="{356F3D19-72BE-420D-9F0E-7B3A6CFE71EE}" type="datetimeFigureOut">
              <a:rPr lang="en-US" smtClean="0"/>
              <a:t>8/9/2022</a:t>
            </a:fld>
            <a:endParaRPr lang="en-US"/>
          </a:p>
        </p:txBody>
      </p:sp>
      <p:sp>
        <p:nvSpPr>
          <p:cNvPr id="3" name="Footer Placeholder 2">
            <a:extLst>
              <a:ext uri="{FF2B5EF4-FFF2-40B4-BE49-F238E27FC236}">
                <a16:creationId xmlns:a16="http://schemas.microsoft.com/office/drawing/2014/main" id="{E2B26EF3-3C19-0839-CC21-1BCF3FCFA62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551A0E4-DC24-E152-BA37-EA8D61205064}"/>
              </a:ext>
            </a:extLst>
          </p:cNvPr>
          <p:cNvSpPr>
            <a:spLocks noGrp="1"/>
          </p:cNvSpPr>
          <p:nvPr>
            <p:ph type="sldNum" sz="quarter" idx="12"/>
          </p:nvPr>
        </p:nvSpPr>
        <p:spPr/>
        <p:txBody>
          <a:bodyPr/>
          <a:lstStyle/>
          <a:p>
            <a:fld id="{A429C1A6-CB3F-4E10-A34F-0D02B939DEE9}" type="slidenum">
              <a:rPr lang="en-US" smtClean="0"/>
              <a:t>‹#›</a:t>
            </a:fld>
            <a:endParaRPr lang="en-US"/>
          </a:p>
        </p:txBody>
      </p:sp>
    </p:spTree>
    <p:extLst>
      <p:ext uri="{BB962C8B-B14F-4D97-AF65-F5344CB8AC3E}">
        <p14:creationId xmlns:p14="http://schemas.microsoft.com/office/powerpoint/2010/main" val="1100659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151EE-812E-ECF1-181F-3A5EF67F67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B14E5A2-3196-4FC5-2362-95A2866A28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52CA867-E6DA-EF6A-C607-34213BDC22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BE8D1A-89A9-C3F2-D4B8-F963072DCA22}"/>
              </a:ext>
            </a:extLst>
          </p:cNvPr>
          <p:cNvSpPr>
            <a:spLocks noGrp="1"/>
          </p:cNvSpPr>
          <p:nvPr>
            <p:ph type="dt" sz="half" idx="10"/>
          </p:nvPr>
        </p:nvSpPr>
        <p:spPr/>
        <p:txBody>
          <a:bodyPr/>
          <a:lstStyle/>
          <a:p>
            <a:fld id="{356F3D19-72BE-420D-9F0E-7B3A6CFE71EE}" type="datetimeFigureOut">
              <a:rPr lang="en-US" smtClean="0"/>
              <a:t>8/9/2022</a:t>
            </a:fld>
            <a:endParaRPr lang="en-US"/>
          </a:p>
        </p:txBody>
      </p:sp>
      <p:sp>
        <p:nvSpPr>
          <p:cNvPr id="6" name="Footer Placeholder 5">
            <a:extLst>
              <a:ext uri="{FF2B5EF4-FFF2-40B4-BE49-F238E27FC236}">
                <a16:creationId xmlns:a16="http://schemas.microsoft.com/office/drawing/2014/main" id="{A93AA351-62A7-1C33-F2F0-73A2FAA4CB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700C83-1CBE-1B90-DEBF-3C9965CEADA8}"/>
              </a:ext>
            </a:extLst>
          </p:cNvPr>
          <p:cNvSpPr>
            <a:spLocks noGrp="1"/>
          </p:cNvSpPr>
          <p:nvPr>
            <p:ph type="sldNum" sz="quarter" idx="12"/>
          </p:nvPr>
        </p:nvSpPr>
        <p:spPr/>
        <p:txBody>
          <a:bodyPr/>
          <a:lstStyle/>
          <a:p>
            <a:fld id="{A429C1A6-CB3F-4E10-A34F-0D02B939DEE9}" type="slidenum">
              <a:rPr lang="en-US" smtClean="0"/>
              <a:t>‹#›</a:t>
            </a:fld>
            <a:endParaRPr lang="en-US"/>
          </a:p>
        </p:txBody>
      </p:sp>
    </p:spTree>
    <p:extLst>
      <p:ext uri="{BB962C8B-B14F-4D97-AF65-F5344CB8AC3E}">
        <p14:creationId xmlns:p14="http://schemas.microsoft.com/office/powerpoint/2010/main" val="16671648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02999-FFA5-8DAB-1132-135D310E35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0C7DA69-FA3C-F896-BED6-3458BD9F81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CEB9735-B826-5EEA-E044-70CAE6B7E3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D479EE-BA72-9ECE-5018-E4851CAF2771}"/>
              </a:ext>
            </a:extLst>
          </p:cNvPr>
          <p:cNvSpPr>
            <a:spLocks noGrp="1"/>
          </p:cNvSpPr>
          <p:nvPr>
            <p:ph type="dt" sz="half" idx="10"/>
          </p:nvPr>
        </p:nvSpPr>
        <p:spPr/>
        <p:txBody>
          <a:bodyPr/>
          <a:lstStyle/>
          <a:p>
            <a:fld id="{356F3D19-72BE-420D-9F0E-7B3A6CFE71EE}" type="datetimeFigureOut">
              <a:rPr lang="en-US" smtClean="0"/>
              <a:t>8/9/2022</a:t>
            </a:fld>
            <a:endParaRPr lang="en-US"/>
          </a:p>
        </p:txBody>
      </p:sp>
      <p:sp>
        <p:nvSpPr>
          <p:cNvPr id="6" name="Footer Placeholder 5">
            <a:extLst>
              <a:ext uri="{FF2B5EF4-FFF2-40B4-BE49-F238E27FC236}">
                <a16:creationId xmlns:a16="http://schemas.microsoft.com/office/drawing/2014/main" id="{BC637092-983C-1828-9AB9-05E37BE20D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CC5C69-9F2A-E84C-AAB9-BE834913C7BC}"/>
              </a:ext>
            </a:extLst>
          </p:cNvPr>
          <p:cNvSpPr>
            <a:spLocks noGrp="1"/>
          </p:cNvSpPr>
          <p:nvPr>
            <p:ph type="sldNum" sz="quarter" idx="12"/>
          </p:nvPr>
        </p:nvSpPr>
        <p:spPr/>
        <p:txBody>
          <a:bodyPr/>
          <a:lstStyle/>
          <a:p>
            <a:fld id="{A429C1A6-CB3F-4E10-A34F-0D02B939DEE9}" type="slidenum">
              <a:rPr lang="en-US" smtClean="0"/>
              <a:t>‹#›</a:t>
            </a:fld>
            <a:endParaRPr lang="en-US"/>
          </a:p>
        </p:txBody>
      </p:sp>
    </p:spTree>
    <p:extLst>
      <p:ext uri="{BB962C8B-B14F-4D97-AF65-F5344CB8AC3E}">
        <p14:creationId xmlns:p14="http://schemas.microsoft.com/office/powerpoint/2010/main" val="2181380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2DC890-D26C-4320-2CB3-61837A1007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1168ADB-019D-B1D6-A071-5338BA588C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9F14F0-1D16-925E-213E-BDCADB311A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6F3D19-72BE-420D-9F0E-7B3A6CFE71EE}" type="datetimeFigureOut">
              <a:rPr lang="en-US" smtClean="0"/>
              <a:t>8/9/2022</a:t>
            </a:fld>
            <a:endParaRPr lang="en-US"/>
          </a:p>
        </p:txBody>
      </p:sp>
      <p:sp>
        <p:nvSpPr>
          <p:cNvPr id="5" name="Footer Placeholder 4">
            <a:extLst>
              <a:ext uri="{FF2B5EF4-FFF2-40B4-BE49-F238E27FC236}">
                <a16:creationId xmlns:a16="http://schemas.microsoft.com/office/drawing/2014/main" id="{055CE43D-B61F-DE7B-A8D9-90B0D80678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CDD8EA-4CA9-FFB2-C907-3E6C2BC4FF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29C1A6-CB3F-4E10-A34F-0D02B939DEE9}" type="slidenum">
              <a:rPr lang="en-US" smtClean="0"/>
              <a:t>‹#›</a:t>
            </a:fld>
            <a:endParaRPr lang="en-US"/>
          </a:p>
        </p:txBody>
      </p:sp>
    </p:spTree>
    <p:extLst>
      <p:ext uri="{BB962C8B-B14F-4D97-AF65-F5344CB8AC3E}">
        <p14:creationId xmlns:p14="http://schemas.microsoft.com/office/powerpoint/2010/main" val="31480698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3" Type="http://schemas.openxmlformats.org/officeDocument/2006/relationships/image" Target="../media/image32.png"/><Relationship Id="rId18" Type="http://schemas.openxmlformats.org/officeDocument/2006/relationships/image" Target="../media/image37.png"/><Relationship Id="rId26" Type="http://schemas.openxmlformats.org/officeDocument/2006/relationships/image" Target="../media/image45.png"/><Relationship Id="rId39" Type="http://schemas.openxmlformats.org/officeDocument/2006/relationships/image" Target="../media/image58.png"/><Relationship Id="rId21" Type="http://schemas.openxmlformats.org/officeDocument/2006/relationships/image" Target="../media/image40.png"/><Relationship Id="rId34" Type="http://schemas.openxmlformats.org/officeDocument/2006/relationships/image" Target="../media/image53.png"/><Relationship Id="rId42" Type="http://schemas.openxmlformats.org/officeDocument/2006/relationships/image" Target="../media/image61.png"/><Relationship Id="rId47" Type="http://schemas.openxmlformats.org/officeDocument/2006/relationships/image" Target="../media/image66.png"/><Relationship Id="rId50" Type="http://schemas.openxmlformats.org/officeDocument/2006/relationships/image" Target="../media/image69.png"/><Relationship Id="rId55" Type="http://schemas.openxmlformats.org/officeDocument/2006/relationships/image" Target="../media/image74.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5" Type="http://schemas.openxmlformats.org/officeDocument/2006/relationships/image" Target="../media/image44.png"/><Relationship Id="rId33" Type="http://schemas.openxmlformats.org/officeDocument/2006/relationships/image" Target="../media/image52.png"/><Relationship Id="rId38" Type="http://schemas.openxmlformats.org/officeDocument/2006/relationships/image" Target="../media/image57.png"/><Relationship Id="rId46" Type="http://schemas.openxmlformats.org/officeDocument/2006/relationships/image" Target="../media/image65.png"/><Relationship Id="rId2" Type="http://schemas.openxmlformats.org/officeDocument/2006/relationships/image" Target="../media/image21.png"/><Relationship Id="rId16" Type="http://schemas.openxmlformats.org/officeDocument/2006/relationships/image" Target="../media/image35.png"/><Relationship Id="rId20" Type="http://schemas.openxmlformats.org/officeDocument/2006/relationships/image" Target="../media/image39.png"/><Relationship Id="rId29" Type="http://schemas.openxmlformats.org/officeDocument/2006/relationships/image" Target="../media/image48.png"/><Relationship Id="rId41" Type="http://schemas.openxmlformats.org/officeDocument/2006/relationships/image" Target="../media/image60.png"/><Relationship Id="rId54"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24" Type="http://schemas.openxmlformats.org/officeDocument/2006/relationships/image" Target="../media/image43.png"/><Relationship Id="rId32" Type="http://schemas.openxmlformats.org/officeDocument/2006/relationships/image" Target="../media/image51.png"/><Relationship Id="rId37" Type="http://schemas.openxmlformats.org/officeDocument/2006/relationships/image" Target="../media/image56.png"/><Relationship Id="rId40" Type="http://schemas.openxmlformats.org/officeDocument/2006/relationships/image" Target="../media/image59.png"/><Relationship Id="rId45" Type="http://schemas.openxmlformats.org/officeDocument/2006/relationships/image" Target="../media/image64.png"/><Relationship Id="rId53" Type="http://schemas.openxmlformats.org/officeDocument/2006/relationships/image" Target="../media/image72.png"/><Relationship Id="rId5" Type="http://schemas.openxmlformats.org/officeDocument/2006/relationships/image" Target="../media/image24.png"/><Relationship Id="rId15" Type="http://schemas.openxmlformats.org/officeDocument/2006/relationships/image" Target="../media/image34.png"/><Relationship Id="rId23" Type="http://schemas.openxmlformats.org/officeDocument/2006/relationships/image" Target="../media/image42.png"/><Relationship Id="rId28" Type="http://schemas.openxmlformats.org/officeDocument/2006/relationships/image" Target="../media/image47.png"/><Relationship Id="rId36" Type="http://schemas.openxmlformats.org/officeDocument/2006/relationships/image" Target="../media/image55.png"/><Relationship Id="rId49" Type="http://schemas.openxmlformats.org/officeDocument/2006/relationships/image" Target="../media/image68.png"/><Relationship Id="rId10" Type="http://schemas.openxmlformats.org/officeDocument/2006/relationships/image" Target="../media/image29.png"/><Relationship Id="rId19" Type="http://schemas.openxmlformats.org/officeDocument/2006/relationships/image" Target="../media/image38.png"/><Relationship Id="rId31" Type="http://schemas.openxmlformats.org/officeDocument/2006/relationships/image" Target="../media/image50.png"/><Relationship Id="rId44" Type="http://schemas.openxmlformats.org/officeDocument/2006/relationships/image" Target="../media/image63.png"/><Relationship Id="rId52" Type="http://schemas.openxmlformats.org/officeDocument/2006/relationships/image" Target="../media/image71.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 Id="rId22" Type="http://schemas.openxmlformats.org/officeDocument/2006/relationships/image" Target="../media/image41.png"/><Relationship Id="rId27" Type="http://schemas.openxmlformats.org/officeDocument/2006/relationships/image" Target="../media/image46.png"/><Relationship Id="rId30" Type="http://schemas.openxmlformats.org/officeDocument/2006/relationships/image" Target="../media/image49.png"/><Relationship Id="rId35" Type="http://schemas.openxmlformats.org/officeDocument/2006/relationships/image" Target="../media/image54.png"/><Relationship Id="rId43" Type="http://schemas.openxmlformats.org/officeDocument/2006/relationships/image" Target="../media/image62.png"/><Relationship Id="rId48" Type="http://schemas.openxmlformats.org/officeDocument/2006/relationships/image" Target="../media/image67.png"/><Relationship Id="rId56" Type="http://schemas.openxmlformats.org/officeDocument/2006/relationships/image" Target="../media/image75.png"/><Relationship Id="rId8" Type="http://schemas.openxmlformats.org/officeDocument/2006/relationships/image" Target="../media/image27.png"/><Relationship Id="rId51" Type="http://schemas.openxmlformats.org/officeDocument/2006/relationships/image" Target="../media/image70.png"/><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tmp"/></Relationships>
</file>

<file path=ppt/slides/_rels/slide13.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3.png"/><Relationship Id="rId7" Type="http://schemas.openxmlformats.org/officeDocument/2006/relationships/image" Target="../media/image106.png"/><Relationship Id="rId2" Type="http://schemas.openxmlformats.org/officeDocument/2006/relationships/image" Target="../media/image102.png"/><Relationship Id="rId1" Type="http://schemas.openxmlformats.org/officeDocument/2006/relationships/slideLayout" Target="../slideLayouts/slideLayout1.xml"/><Relationship Id="rId6" Type="http://schemas.openxmlformats.org/officeDocument/2006/relationships/image" Target="../media/image105.png"/><Relationship Id="rId5" Type="http://schemas.openxmlformats.org/officeDocument/2006/relationships/image" Target="../media/image12.png"/><Relationship Id="rId4" Type="http://schemas.openxmlformats.org/officeDocument/2006/relationships/image" Target="../media/image104.png"/><Relationship Id="rId9" Type="http://schemas.openxmlformats.org/officeDocument/2006/relationships/image" Target="../media/image108.png"/></Relationships>
</file>

<file path=ppt/slides/_rels/slide2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1.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 Id="rId9" Type="http://schemas.openxmlformats.org/officeDocument/2006/relationships/image" Target="../media/image117.png"/></Relationships>
</file>

<file path=ppt/slides/_rels/slide2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2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27.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tmp"/><Relationship Id="rId4" Type="http://schemas.openxmlformats.org/officeDocument/2006/relationships/image" Target="../media/image8.tmp"/></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tmp"/><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tmp"/><Relationship Id="rId5" Type="http://schemas.openxmlformats.org/officeDocument/2006/relationships/image" Target="../media/image8.pn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tmp"/><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C2EFEE-94DA-A8D7-7AA0-7F903CD68959}"/>
              </a:ext>
            </a:extLst>
          </p:cNvPr>
          <p:cNvSpPr txBox="1"/>
          <p:nvPr/>
        </p:nvSpPr>
        <p:spPr>
          <a:xfrm>
            <a:off x="3998686" y="3105834"/>
            <a:ext cx="5217886" cy="646331"/>
          </a:xfrm>
          <a:prstGeom prst="rect">
            <a:avLst/>
          </a:prstGeom>
          <a:noFill/>
        </p:spPr>
        <p:txBody>
          <a:bodyPr wrap="square" rtlCol="0">
            <a:spAutoFit/>
          </a:bodyPr>
          <a:lstStyle/>
          <a:p>
            <a:r>
              <a:rPr lang="de-DE" dirty="0" err="1"/>
              <a:t>Improved</a:t>
            </a:r>
            <a:r>
              <a:rPr lang="de-DE" dirty="0"/>
              <a:t> Surface Normal </a:t>
            </a:r>
            <a:r>
              <a:rPr lang="de-DE" dirty="0" err="1"/>
              <a:t>Inference</a:t>
            </a:r>
            <a:r>
              <a:rPr lang="de-DE" dirty="0"/>
              <a:t> </a:t>
            </a:r>
            <a:r>
              <a:rPr lang="de-DE" dirty="0" err="1"/>
              <a:t>from</a:t>
            </a:r>
            <a:r>
              <a:rPr lang="de-DE" dirty="0"/>
              <a:t> </a:t>
            </a:r>
            <a:r>
              <a:rPr lang="de-DE" dirty="0" err="1"/>
              <a:t>Calibrated</a:t>
            </a:r>
            <a:r>
              <a:rPr lang="de-DE" dirty="0"/>
              <a:t> </a:t>
            </a:r>
            <a:r>
              <a:rPr lang="de-DE" dirty="0" err="1"/>
              <a:t>Illuminated</a:t>
            </a:r>
            <a:r>
              <a:rPr lang="de-DE" dirty="0"/>
              <a:t> RGB-D </a:t>
            </a:r>
            <a:r>
              <a:rPr lang="de-DE" dirty="0" err="1"/>
              <a:t>images</a:t>
            </a:r>
            <a:endParaRPr lang="en-US" dirty="0"/>
          </a:p>
        </p:txBody>
      </p:sp>
      <p:sp>
        <p:nvSpPr>
          <p:cNvPr id="5" name="TextBox 4">
            <a:extLst>
              <a:ext uri="{FF2B5EF4-FFF2-40B4-BE49-F238E27FC236}">
                <a16:creationId xmlns:a16="http://schemas.microsoft.com/office/drawing/2014/main" id="{E0C709A0-3512-DBE3-62DA-0A13203678E8}"/>
              </a:ext>
            </a:extLst>
          </p:cNvPr>
          <p:cNvSpPr txBox="1"/>
          <p:nvPr/>
        </p:nvSpPr>
        <p:spPr>
          <a:xfrm>
            <a:off x="5061857" y="4709663"/>
            <a:ext cx="1545772" cy="369332"/>
          </a:xfrm>
          <a:prstGeom prst="rect">
            <a:avLst/>
          </a:prstGeom>
          <a:noFill/>
        </p:spPr>
        <p:txBody>
          <a:bodyPr wrap="square" rtlCol="0">
            <a:spAutoFit/>
          </a:bodyPr>
          <a:lstStyle/>
          <a:p>
            <a:r>
              <a:rPr lang="de-DE" dirty="0"/>
              <a:t>Jingyuan Sha</a:t>
            </a:r>
            <a:endParaRPr lang="en-US" dirty="0"/>
          </a:p>
        </p:txBody>
      </p:sp>
    </p:spTree>
    <p:extLst>
      <p:ext uri="{BB962C8B-B14F-4D97-AF65-F5344CB8AC3E}">
        <p14:creationId xmlns:p14="http://schemas.microsoft.com/office/powerpoint/2010/main" val="2278015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C1BE4B-52CF-BB3C-03DB-BF9E4E5B86D0}"/>
              </a:ext>
            </a:extLst>
          </p:cNvPr>
          <p:cNvSpPr txBox="1"/>
          <p:nvPr/>
        </p:nvSpPr>
        <p:spPr>
          <a:xfrm>
            <a:off x="449075" y="549450"/>
            <a:ext cx="1362874" cy="523220"/>
          </a:xfrm>
          <a:prstGeom prst="rect">
            <a:avLst/>
          </a:prstGeom>
          <a:noFill/>
        </p:spPr>
        <p:txBody>
          <a:bodyPr wrap="none" rtlCol="0">
            <a:spAutoFit/>
          </a:bodyPr>
          <a:lstStyle/>
          <a:p>
            <a:r>
              <a:rPr lang="en-US" sz="2800" b="1" dirty="0">
                <a:latin typeface="Candara" panose="020E0502030303020204" pitchFamily="34" charset="0"/>
              </a:rPr>
              <a:t>Dataset</a:t>
            </a:r>
          </a:p>
        </p:txBody>
      </p:sp>
      <p:pic>
        <p:nvPicPr>
          <p:cNvPr id="7" name="Picture 6">
            <a:extLst>
              <a:ext uri="{FF2B5EF4-FFF2-40B4-BE49-F238E27FC236}">
                <a16:creationId xmlns:a16="http://schemas.microsoft.com/office/drawing/2014/main" id="{F768CA9B-79D1-512D-C405-142917C514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325646" y="1177864"/>
            <a:ext cx="683134" cy="683134"/>
          </a:xfrm>
          <a:prstGeom prst="rect">
            <a:avLst/>
          </a:prstGeom>
        </p:spPr>
      </p:pic>
      <p:pic>
        <p:nvPicPr>
          <p:cNvPr id="9" name="Picture 8">
            <a:extLst>
              <a:ext uri="{FF2B5EF4-FFF2-40B4-BE49-F238E27FC236}">
                <a16:creationId xmlns:a16="http://schemas.microsoft.com/office/drawing/2014/main" id="{219F31A4-9E4C-6D32-9AE1-09BD9DD040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1961" y="1899827"/>
            <a:ext cx="887490" cy="887490"/>
          </a:xfrm>
          <a:prstGeom prst="rect">
            <a:avLst/>
          </a:prstGeom>
        </p:spPr>
      </p:pic>
      <p:pic>
        <p:nvPicPr>
          <p:cNvPr id="11" name="Picture 10">
            <a:extLst>
              <a:ext uri="{FF2B5EF4-FFF2-40B4-BE49-F238E27FC236}">
                <a16:creationId xmlns:a16="http://schemas.microsoft.com/office/drawing/2014/main" id="{F818EBFF-C49B-050B-CEC8-FA2EFBBA43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4804674" y="1614678"/>
            <a:ext cx="644209" cy="645182"/>
          </a:xfrm>
          <a:prstGeom prst="rect">
            <a:avLst/>
          </a:prstGeom>
        </p:spPr>
      </p:pic>
      <p:pic>
        <p:nvPicPr>
          <p:cNvPr id="13" name="Picture 12">
            <a:extLst>
              <a:ext uri="{FF2B5EF4-FFF2-40B4-BE49-F238E27FC236}">
                <a16:creationId xmlns:a16="http://schemas.microsoft.com/office/drawing/2014/main" id="{42D1EC6C-C77F-B5A3-91D8-801252F3EF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586132" y="2874302"/>
            <a:ext cx="659779" cy="659779"/>
          </a:xfrm>
          <a:prstGeom prst="rect">
            <a:avLst/>
          </a:prstGeom>
        </p:spPr>
      </p:pic>
      <p:pic>
        <p:nvPicPr>
          <p:cNvPr id="15" name="Picture 14">
            <a:extLst>
              <a:ext uri="{FF2B5EF4-FFF2-40B4-BE49-F238E27FC236}">
                <a16:creationId xmlns:a16="http://schemas.microsoft.com/office/drawing/2014/main" id="{9278F035-1558-E618-5847-CA10BCAD3F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7772999" y="2794907"/>
            <a:ext cx="1170932" cy="1169185"/>
          </a:xfrm>
          <a:prstGeom prst="rect">
            <a:avLst/>
          </a:prstGeom>
        </p:spPr>
      </p:pic>
      <p:pic>
        <p:nvPicPr>
          <p:cNvPr id="17" name="Picture 16">
            <a:extLst>
              <a:ext uri="{FF2B5EF4-FFF2-40B4-BE49-F238E27FC236}">
                <a16:creationId xmlns:a16="http://schemas.microsoft.com/office/drawing/2014/main" id="{D75853ED-B05B-4FDB-AA63-33D4058BE1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1660579" y="1892612"/>
            <a:ext cx="618908" cy="618908"/>
          </a:xfrm>
          <a:prstGeom prst="rect">
            <a:avLst/>
          </a:prstGeom>
        </p:spPr>
      </p:pic>
      <p:pic>
        <p:nvPicPr>
          <p:cNvPr id="19" name="Picture 18">
            <a:extLst>
              <a:ext uri="{FF2B5EF4-FFF2-40B4-BE49-F238E27FC236}">
                <a16:creationId xmlns:a16="http://schemas.microsoft.com/office/drawing/2014/main" id="{88815E3F-C1C3-FA86-951A-5E2C9A0EB64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7961189" y="4934554"/>
            <a:ext cx="1348433" cy="1348433"/>
          </a:xfrm>
          <a:prstGeom prst="rect">
            <a:avLst/>
          </a:prstGeom>
        </p:spPr>
      </p:pic>
      <p:pic>
        <p:nvPicPr>
          <p:cNvPr id="21" name="Picture 20">
            <a:extLst>
              <a:ext uri="{FF2B5EF4-FFF2-40B4-BE49-F238E27FC236}">
                <a16:creationId xmlns:a16="http://schemas.microsoft.com/office/drawing/2014/main" id="{04A78391-7EDD-B42C-A266-06620CA5D93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4828557" y="252472"/>
            <a:ext cx="557601" cy="556628"/>
          </a:xfrm>
          <a:prstGeom prst="rect">
            <a:avLst/>
          </a:prstGeom>
        </p:spPr>
      </p:pic>
      <p:pic>
        <p:nvPicPr>
          <p:cNvPr id="23" name="Picture 22">
            <a:extLst>
              <a:ext uri="{FF2B5EF4-FFF2-40B4-BE49-F238E27FC236}">
                <a16:creationId xmlns:a16="http://schemas.microsoft.com/office/drawing/2014/main" id="{A9F746FA-ED43-A01A-6AD5-D380CEA8398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6238123" y="4502504"/>
            <a:ext cx="1203572" cy="1203572"/>
          </a:xfrm>
          <a:prstGeom prst="rect">
            <a:avLst/>
          </a:prstGeom>
        </p:spPr>
      </p:pic>
      <p:pic>
        <p:nvPicPr>
          <p:cNvPr id="27" name="Picture 26">
            <a:extLst>
              <a:ext uri="{FF2B5EF4-FFF2-40B4-BE49-F238E27FC236}">
                <a16:creationId xmlns:a16="http://schemas.microsoft.com/office/drawing/2014/main" id="{707D9FF8-230E-F91C-94F4-5297432E7A9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7518749" y="4036663"/>
            <a:ext cx="1060880" cy="1060880"/>
          </a:xfrm>
          <a:prstGeom prst="rect">
            <a:avLst/>
          </a:prstGeom>
        </p:spPr>
      </p:pic>
      <p:pic>
        <p:nvPicPr>
          <p:cNvPr id="29" name="Picture 28">
            <a:extLst>
              <a:ext uri="{FF2B5EF4-FFF2-40B4-BE49-F238E27FC236}">
                <a16:creationId xmlns:a16="http://schemas.microsoft.com/office/drawing/2014/main" id="{66A40F0C-E90B-DC5B-B633-3204E6E5651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5817199" y="6001318"/>
            <a:ext cx="673402" cy="673402"/>
          </a:xfrm>
          <a:prstGeom prst="rect">
            <a:avLst/>
          </a:prstGeom>
        </p:spPr>
      </p:pic>
      <p:pic>
        <p:nvPicPr>
          <p:cNvPr id="31" name="Picture 30">
            <a:extLst>
              <a:ext uri="{FF2B5EF4-FFF2-40B4-BE49-F238E27FC236}">
                <a16:creationId xmlns:a16="http://schemas.microsoft.com/office/drawing/2014/main" id="{8A79FC06-F020-BEB4-38A3-0DE2F5D3471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flipH="1">
            <a:off x="4246512" y="3697693"/>
            <a:ext cx="694811" cy="694811"/>
          </a:xfrm>
          <a:prstGeom prst="rect">
            <a:avLst/>
          </a:prstGeom>
        </p:spPr>
      </p:pic>
      <p:pic>
        <p:nvPicPr>
          <p:cNvPr id="33" name="Picture 32">
            <a:extLst>
              <a:ext uri="{FF2B5EF4-FFF2-40B4-BE49-F238E27FC236}">
                <a16:creationId xmlns:a16="http://schemas.microsoft.com/office/drawing/2014/main" id="{6624FC51-B646-7763-60A8-BB3CBF4B91C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flipH="1">
            <a:off x="2523702" y="5908247"/>
            <a:ext cx="690919" cy="690919"/>
          </a:xfrm>
          <a:prstGeom prst="rect">
            <a:avLst/>
          </a:prstGeom>
        </p:spPr>
      </p:pic>
      <p:pic>
        <p:nvPicPr>
          <p:cNvPr id="35" name="Picture 34">
            <a:extLst>
              <a:ext uri="{FF2B5EF4-FFF2-40B4-BE49-F238E27FC236}">
                <a16:creationId xmlns:a16="http://schemas.microsoft.com/office/drawing/2014/main" id="{866CFE66-D4C7-4EA1-A638-C2076F8536F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flipH="1">
            <a:off x="288052" y="5789274"/>
            <a:ext cx="589714" cy="589714"/>
          </a:xfrm>
          <a:prstGeom prst="rect">
            <a:avLst/>
          </a:prstGeom>
        </p:spPr>
      </p:pic>
      <p:pic>
        <p:nvPicPr>
          <p:cNvPr id="37" name="Picture 36">
            <a:extLst>
              <a:ext uri="{FF2B5EF4-FFF2-40B4-BE49-F238E27FC236}">
                <a16:creationId xmlns:a16="http://schemas.microsoft.com/office/drawing/2014/main" id="{B31333B0-C224-798A-0A42-013EC237880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flipH="1">
            <a:off x="1407111" y="1064986"/>
            <a:ext cx="711354" cy="711354"/>
          </a:xfrm>
          <a:prstGeom prst="rect">
            <a:avLst/>
          </a:prstGeom>
        </p:spPr>
      </p:pic>
      <p:pic>
        <p:nvPicPr>
          <p:cNvPr id="39" name="Picture 38">
            <a:extLst>
              <a:ext uri="{FF2B5EF4-FFF2-40B4-BE49-F238E27FC236}">
                <a16:creationId xmlns:a16="http://schemas.microsoft.com/office/drawing/2014/main" id="{50EA4C50-8117-8444-FF36-6EE05F275C0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flipH="1">
            <a:off x="2802188" y="4945665"/>
            <a:ext cx="640316" cy="641289"/>
          </a:xfrm>
          <a:prstGeom prst="rect">
            <a:avLst/>
          </a:prstGeom>
        </p:spPr>
      </p:pic>
      <p:pic>
        <p:nvPicPr>
          <p:cNvPr id="41" name="Picture 40">
            <a:extLst>
              <a:ext uri="{FF2B5EF4-FFF2-40B4-BE49-F238E27FC236}">
                <a16:creationId xmlns:a16="http://schemas.microsoft.com/office/drawing/2014/main" id="{F763D7E9-03F9-CEED-41AE-D854723DF38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flipH="1">
            <a:off x="5368807" y="2471057"/>
            <a:ext cx="1242096" cy="1242096"/>
          </a:xfrm>
          <a:prstGeom prst="rect">
            <a:avLst/>
          </a:prstGeom>
        </p:spPr>
      </p:pic>
      <p:pic>
        <p:nvPicPr>
          <p:cNvPr id="43" name="Picture 42">
            <a:extLst>
              <a:ext uri="{FF2B5EF4-FFF2-40B4-BE49-F238E27FC236}">
                <a16:creationId xmlns:a16="http://schemas.microsoft.com/office/drawing/2014/main" id="{6CFCCEB7-6927-4A52-8F23-AB8C7FB387D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flipH="1">
            <a:off x="6568002" y="1960691"/>
            <a:ext cx="1182080" cy="1184157"/>
          </a:xfrm>
          <a:prstGeom prst="rect">
            <a:avLst/>
          </a:prstGeom>
        </p:spPr>
      </p:pic>
      <p:pic>
        <p:nvPicPr>
          <p:cNvPr id="45" name="Picture 44">
            <a:extLst>
              <a:ext uri="{FF2B5EF4-FFF2-40B4-BE49-F238E27FC236}">
                <a16:creationId xmlns:a16="http://schemas.microsoft.com/office/drawing/2014/main" id="{A246C88D-E75D-3B49-2382-CF0D80206D0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flipH="1">
            <a:off x="5719250" y="285657"/>
            <a:ext cx="596526" cy="596526"/>
          </a:xfrm>
          <a:prstGeom prst="rect">
            <a:avLst/>
          </a:prstGeom>
        </p:spPr>
      </p:pic>
      <p:pic>
        <p:nvPicPr>
          <p:cNvPr id="47" name="Picture 46">
            <a:extLst>
              <a:ext uri="{FF2B5EF4-FFF2-40B4-BE49-F238E27FC236}">
                <a16:creationId xmlns:a16="http://schemas.microsoft.com/office/drawing/2014/main" id="{C4C84597-2AF1-2B57-A999-105B9CAED3D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flipH="1">
            <a:off x="3255053" y="3651732"/>
            <a:ext cx="551762" cy="551762"/>
          </a:xfrm>
          <a:prstGeom prst="rect">
            <a:avLst/>
          </a:prstGeom>
        </p:spPr>
      </p:pic>
      <p:pic>
        <p:nvPicPr>
          <p:cNvPr id="49" name="Picture 48">
            <a:extLst>
              <a:ext uri="{FF2B5EF4-FFF2-40B4-BE49-F238E27FC236}">
                <a16:creationId xmlns:a16="http://schemas.microsoft.com/office/drawing/2014/main" id="{73A6CEE3-BF92-777E-8AA6-9B0F905190A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flipH="1">
            <a:off x="3009394" y="389370"/>
            <a:ext cx="669510" cy="669510"/>
          </a:xfrm>
          <a:prstGeom prst="rect">
            <a:avLst/>
          </a:prstGeom>
        </p:spPr>
      </p:pic>
      <p:pic>
        <p:nvPicPr>
          <p:cNvPr id="51" name="Picture 50">
            <a:extLst>
              <a:ext uri="{FF2B5EF4-FFF2-40B4-BE49-F238E27FC236}">
                <a16:creationId xmlns:a16="http://schemas.microsoft.com/office/drawing/2014/main" id="{373E65BA-2F75-8ACD-797B-787F57F3746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flipH="1">
            <a:off x="7709953" y="398242"/>
            <a:ext cx="1070066" cy="1070066"/>
          </a:xfrm>
          <a:prstGeom prst="rect">
            <a:avLst/>
          </a:prstGeom>
        </p:spPr>
      </p:pic>
      <p:pic>
        <p:nvPicPr>
          <p:cNvPr id="53" name="Picture 52">
            <a:extLst>
              <a:ext uri="{FF2B5EF4-FFF2-40B4-BE49-F238E27FC236}">
                <a16:creationId xmlns:a16="http://schemas.microsoft.com/office/drawing/2014/main" id="{D4E96761-54FE-D44F-0B45-D784FD231C97}"/>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flipH="1">
            <a:off x="6700492" y="311373"/>
            <a:ext cx="624746" cy="624746"/>
          </a:xfrm>
          <a:prstGeom prst="rect">
            <a:avLst/>
          </a:prstGeom>
        </p:spPr>
      </p:pic>
      <p:pic>
        <p:nvPicPr>
          <p:cNvPr id="55" name="Picture 54">
            <a:extLst>
              <a:ext uri="{FF2B5EF4-FFF2-40B4-BE49-F238E27FC236}">
                <a16:creationId xmlns:a16="http://schemas.microsoft.com/office/drawing/2014/main" id="{990D4790-5959-A782-CC88-AE10636DBFC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flipH="1">
            <a:off x="4824425" y="4828593"/>
            <a:ext cx="1092885" cy="1092885"/>
          </a:xfrm>
          <a:prstGeom prst="rect">
            <a:avLst/>
          </a:prstGeom>
        </p:spPr>
      </p:pic>
      <p:pic>
        <p:nvPicPr>
          <p:cNvPr id="57" name="Picture 56">
            <a:extLst>
              <a:ext uri="{FF2B5EF4-FFF2-40B4-BE49-F238E27FC236}">
                <a16:creationId xmlns:a16="http://schemas.microsoft.com/office/drawing/2014/main" id="{3943F359-B88B-0C74-1F05-5E6C55160FF5}"/>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flipH="1">
            <a:off x="2399191" y="893610"/>
            <a:ext cx="684107" cy="685080"/>
          </a:xfrm>
          <a:prstGeom prst="rect">
            <a:avLst/>
          </a:prstGeom>
        </p:spPr>
      </p:pic>
      <p:pic>
        <p:nvPicPr>
          <p:cNvPr id="59" name="Picture 58">
            <a:extLst>
              <a:ext uri="{FF2B5EF4-FFF2-40B4-BE49-F238E27FC236}">
                <a16:creationId xmlns:a16="http://schemas.microsoft.com/office/drawing/2014/main" id="{BEDD42A1-A1BB-5DD8-2EBB-FE511C98C041}"/>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flipH="1">
            <a:off x="325646" y="5028406"/>
            <a:ext cx="623773" cy="622800"/>
          </a:xfrm>
          <a:prstGeom prst="rect">
            <a:avLst/>
          </a:prstGeom>
        </p:spPr>
      </p:pic>
      <p:pic>
        <p:nvPicPr>
          <p:cNvPr id="61" name="Picture 60">
            <a:extLst>
              <a:ext uri="{FF2B5EF4-FFF2-40B4-BE49-F238E27FC236}">
                <a16:creationId xmlns:a16="http://schemas.microsoft.com/office/drawing/2014/main" id="{319EF792-1E43-BEEA-DACB-A45FA074885D}"/>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flipH="1">
            <a:off x="5775019" y="1634716"/>
            <a:ext cx="613069" cy="614042"/>
          </a:xfrm>
          <a:prstGeom prst="rect">
            <a:avLst/>
          </a:prstGeom>
        </p:spPr>
      </p:pic>
      <p:pic>
        <p:nvPicPr>
          <p:cNvPr id="63" name="Picture 62">
            <a:extLst>
              <a:ext uri="{FF2B5EF4-FFF2-40B4-BE49-F238E27FC236}">
                <a16:creationId xmlns:a16="http://schemas.microsoft.com/office/drawing/2014/main" id="{67815981-8A85-EC20-4F43-25C82923A1DD}"/>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flipH="1">
            <a:off x="1936583" y="282594"/>
            <a:ext cx="782392" cy="782392"/>
          </a:xfrm>
          <a:prstGeom prst="rect">
            <a:avLst/>
          </a:prstGeom>
        </p:spPr>
      </p:pic>
      <p:pic>
        <p:nvPicPr>
          <p:cNvPr id="65" name="Picture 64">
            <a:extLst>
              <a:ext uri="{FF2B5EF4-FFF2-40B4-BE49-F238E27FC236}">
                <a16:creationId xmlns:a16="http://schemas.microsoft.com/office/drawing/2014/main" id="{FC7CAC97-2304-3C19-4075-CD9775A91DA3}"/>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flipH="1">
            <a:off x="5708228" y="3472386"/>
            <a:ext cx="1296710" cy="1296710"/>
          </a:xfrm>
          <a:prstGeom prst="rect">
            <a:avLst/>
          </a:prstGeom>
        </p:spPr>
      </p:pic>
      <p:pic>
        <p:nvPicPr>
          <p:cNvPr id="67" name="Picture 66">
            <a:extLst>
              <a:ext uri="{FF2B5EF4-FFF2-40B4-BE49-F238E27FC236}">
                <a16:creationId xmlns:a16="http://schemas.microsoft.com/office/drawing/2014/main" id="{2F5B8A02-D845-EF5E-FEBF-BCD5A0AAF8AD}"/>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flipH="1">
            <a:off x="5528219" y="856682"/>
            <a:ext cx="604310" cy="603337"/>
          </a:xfrm>
          <a:prstGeom prst="rect">
            <a:avLst/>
          </a:prstGeom>
        </p:spPr>
      </p:pic>
      <p:pic>
        <p:nvPicPr>
          <p:cNvPr id="69" name="Picture 68">
            <a:extLst>
              <a:ext uri="{FF2B5EF4-FFF2-40B4-BE49-F238E27FC236}">
                <a16:creationId xmlns:a16="http://schemas.microsoft.com/office/drawing/2014/main" id="{79C46136-E02D-B45F-FCC1-F502A8CF1A58}"/>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flipH="1">
            <a:off x="3675879" y="1685468"/>
            <a:ext cx="614042" cy="613069"/>
          </a:xfrm>
          <a:prstGeom prst="rect">
            <a:avLst/>
          </a:prstGeom>
        </p:spPr>
      </p:pic>
      <p:pic>
        <p:nvPicPr>
          <p:cNvPr id="71" name="Picture 70">
            <a:extLst>
              <a:ext uri="{FF2B5EF4-FFF2-40B4-BE49-F238E27FC236}">
                <a16:creationId xmlns:a16="http://schemas.microsoft.com/office/drawing/2014/main" id="{34088710-9C8F-E0AF-EE53-2E64103B67DD}"/>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flipH="1">
            <a:off x="3253443" y="1015109"/>
            <a:ext cx="470992" cy="470992"/>
          </a:xfrm>
          <a:prstGeom prst="rect">
            <a:avLst/>
          </a:prstGeom>
        </p:spPr>
      </p:pic>
      <p:pic>
        <p:nvPicPr>
          <p:cNvPr id="73" name="Picture 72">
            <a:extLst>
              <a:ext uri="{FF2B5EF4-FFF2-40B4-BE49-F238E27FC236}">
                <a16:creationId xmlns:a16="http://schemas.microsoft.com/office/drawing/2014/main" id="{C14CE0F9-D60D-1A79-2F6F-39674A46ED15}"/>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flipH="1">
            <a:off x="4333646" y="908317"/>
            <a:ext cx="605284" cy="605284"/>
          </a:xfrm>
          <a:prstGeom prst="rect">
            <a:avLst/>
          </a:prstGeom>
        </p:spPr>
      </p:pic>
      <p:pic>
        <p:nvPicPr>
          <p:cNvPr id="75" name="Picture 74">
            <a:extLst>
              <a:ext uri="{FF2B5EF4-FFF2-40B4-BE49-F238E27FC236}">
                <a16:creationId xmlns:a16="http://schemas.microsoft.com/office/drawing/2014/main" id="{462A35C4-2415-4A7D-66C1-7C4DE8FA5AF1}"/>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flipH="1">
            <a:off x="6748070" y="1105275"/>
            <a:ext cx="732763" cy="733736"/>
          </a:xfrm>
          <a:prstGeom prst="rect">
            <a:avLst/>
          </a:prstGeom>
        </p:spPr>
      </p:pic>
      <p:pic>
        <p:nvPicPr>
          <p:cNvPr id="77" name="Picture 76">
            <a:extLst>
              <a:ext uri="{FF2B5EF4-FFF2-40B4-BE49-F238E27FC236}">
                <a16:creationId xmlns:a16="http://schemas.microsoft.com/office/drawing/2014/main" id="{17532136-322C-E756-05A2-04C74518C588}"/>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flipH="1">
            <a:off x="6612773" y="5290691"/>
            <a:ext cx="1715884" cy="1715884"/>
          </a:xfrm>
          <a:prstGeom prst="rect">
            <a:avLst/>
          </a:prstGeom>
        </p:spPr>
      </p:pic>
      <p:pic>
        <p:nvPicPr>
          <p:cNvPr id="79" name="Picture 78">
            <a:extLst>
              <a:ext uri="{FF2B5EF4-FFF2-40B4-BE49-F238E27FC236}">
                <a16:creationId xmlns:a16="http://schemas.microsoft.com/office/drawing/2014/main" id="{2535F78B-96F4-EDAC-36C0-EC64E8DC511E}"/>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flipH="1">
            <a:off x="4815278" y="5696538"/>
            <a:ext cx="745414" cy="744441"/>
          </a:xfrm>
          <a:prstGeom prst="rect">
            <a:avLst/>
          </a:prstGeom>
        </p:spPr>
      </p:pic>
      <p:pic>
        <p:nvPicPr>
          <p:cNvPr id="81" name="Picture 80">
            <a:extLst>
              <a:ext uri="{FF2B5EF4-FFF2-40B4-BE49-F238E27FC236}">
                <a16:creationId xmlns:a16="http://schemas.microsoft.com/office/drawing/2014/main" id="{953CB911-1E8E-0104-28D6-AAAD4DF47DDC}"/>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flipH="1">
            <a:off x="2643863" y="1667224"/>
            <a:ext cx="663671" cy="664644"/>
          </a:xfrm>
          <a:prstGeom prst="rect">
            <a:avLst/>
          </a:prstGeom>
        </p:spPr>
      </p:pic>
      <p:pic>
        <p:nvPicPr>
          <p:cNvPr id="83" name="Picture 82">
            <a:extLst>
              <a:ext uri="{FF2B5EF4-FFF2-40B4-BE49-F238E27FC236}">
                <a16:creationId xmlns:a16="http://schemas.microsoft.com/office/drawing/2014/main" id="{783E6B35-7694-666D-C726-37660932A098}"/>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flipH="1">
            <a:off x="1139682" y="3676693"/>
            <a:ext cx="683134" cy="683134"/>
          </a:xfrm>
          <a:prstGeom prst="rect">
            <a:avLst/>
          </a:prstGeom>
        </p:spPr>
      </p:pic>
      <p:pic>
        <p:nvPicPr>
          <p:cNvPr id="85" name="Picture 84">
            <a:extLst>
              <a:ext uri="{FF2B5EF4-FFF2-40B4-BE49-F238E27FC236}">
                <a16:creationId xmlns:a16="http://schemas.microsoft.com/office/drawing/2014/main" id="{6A021BD9-3AFF-86EA-E505-E3BEDA10654A}"/>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flipH="1">
            <a:off x="4574842" y="2472401"/>
            <a:ext cx="1143928" cy="1145451"/>
          </a:xfrm>
          <a:prstGeom prst="rect">
            <a:avLst/>
          </a:prstGeom>
        </p:spPr>
      </p:pic>
      <p:pic>
        <p:nvPicPr>
          <p:cNvPr id="87" name="Picture 86">
            <a:extLst>
              <a:ext uri="{FF2B5EF4-FFF2-40B4-BE49-F238E27FC236}">
                <a16:creationId xmlns:a16="http://schemas.microsoft.com/office/drawing/2014/main" id="{C29C7146-3ABF-4964-6F3C-E1C720FBCBEF}"/>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flipH="1">
            <a:off x="7994312" y="1685468"/>
            <a:ext cx="773634" cy="773634"/>
          </a:xfrm>
          <a:prstGeom prst="rect">
            <a:avLst/>
          </a:prstGeom>
        </p:spPr>
      </p:pic>
      <p:pic>
        <p:nvPicPr>
          <p:cNvPr id="89" name="Picture 88">
            <a:extLst>
              <a:ext uri="{FF2B5EF4-FFF2-40B4-BE49-F238E27FC236}">
                <a16:creationId xmlns:a16="http://schemas.microsoft.com/office/drawing/2014/main" id="{060AF0AD-15CB-94F8-8B1C-2B25682384DA}"/>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flipH="1">
            <a:off x="1631519" y="5887068"/>
            <a:ext cx="664644" cy="664644"/>
          </a:xfrm>
          <a:prstGeom prst="rect">
            <a:avLst/>
          </a:prstGeom>
        </p:spPr>
      </p:pic>
      <p:pic>
        <p:nvPicPr>
          <p:cNvPr id="91" name="Picture 90">
            <a:extLst>
              <a:ext uri="{FF2B5EF4-FFF2-40B4-BE49-F238E27FC236}">
                <a16:creationId xmlns:a16="http://schemas.microsoft.com/office/drawing/2014/main" id="{C1AF8D72-2253-1292-20DE-BCD359B709F9}"/>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flipH="1">
            <a:off x="1827371" y="3354061"/>
            <a:ext cx="1514830" cy="1512853"/>
          </a:xfrm>
          <a:prstGeom prst="rect">
            <a:avLst/>
          </a:prstGeom>
        </p:spPr>
      </p:pic>
      <p:pic>
        <p:nvPicPr>
          <p:cNvPr id="93" name="Picture 92">
            <a:extLst>
              <a:ext uri="{FF2B5EF4-FFF2-40B4-BE49-F238E27FC236}">
                <a16:creationId xmlns:a16="http://schemas.microsoft.com/office/drawing/2014/main" id="{BB6E27AF-4ED8-8B49-B164-5FFE6951189F}"/>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flipH="1">
            <a:off x="164448" y="3916303"/>
            <a:ext cx="843699" cy="843699"/>
          </a:xfrm>
          <a:prstGeom prst="rect">
            <a:avLst/>
          </a:prstGeom>
        </p:spPr>
      </p:pic>
      <p:pic>
        <p:nvPicPr>
          <p:cNvPr id="97" name="Picture 96">
            <a:extLst>
              <a:ext uri="{FF2B5EF4-FFF2-40B4-BE49-F238E27FC236}">
                <a16:creationId xmlns:a16="http://schemas.microsoft.com/office/drawing/2014/main" id="{816626B9-41EB-C48E-187B-CAF23207D2E9}"/>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flipH="1">
            <a:off x="3789693" y="2722277"/>
            <a:ext cx="557650" cy="557650"/>
          </a:xfrm>
          <a:prstGeom prst="rect">
            <a:avLst/>
          </a:prstGeom>
        </p:spPr>
      </p:pic>
      <p:pic>
        <p:nvPicPr>
          <p:cNvPr id="99" name="Picture 98">
            <a:extLst>
              <a:ext uri="{FF2B5EF4-FFF2-40B4-BE49-F238E27FC236}">
                <a16:creationId xmlns:a16="http://schemas.microsoft.com/office/drawing/2014/main" id="{023649F6-8B0F-DFEC-B69D-350E2376F875}"/>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flipH="1">
            <a:off x="2435320" y="2471429"/>
            <a:ext cx="733736" cy="733736"/>
          </a:xfrm>
          <a:prstGeom prst="rect">
            <a:avLst/>
          </a:prstGeom>
        </p:spPr>
      </p:pic>
      <p:pic>
        <p:nvPicPr>
          <p:cNvPr id="101" name="Picture 100">
            <a:extLst>
              <a:ext uri="{FF2B5EF4-FFF2-40B4-BE49-F238E27FC236}">
                <a16:creationId xmlns:a16="http://schemas.microsoft.com/office/drawing/2014/main" id="{3823AEEC-B7F0-103F-1CDA-F2E55A2FE24B}"/>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flipH="1">
            <a:off x="3904182" y="545566"/>
            <a:ext cx="409685" cy="408712"/>
          </a:xfrm>
          <a:prstGeom prst="rect">
            <a:avLst/>
          </a:prstGeom>
        </p:spPr>
      </p:pic>
      <p:pic>
        <p:nvPicPr>
          <p:cNvPr id="103" name="Picture 102">
            <a:extLst>
              <a:ext uri="{FF2B5EF4-FFF2-40B4-BE49-F238E27FC236}">
                <a16:creationId xmlns:a16="http://schemas.microsoft.com/office/drawing/2014/main" id="{0E778DD7-603E-1D6F-966E-AF7F6A56AA0B}"/>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flipH="1">
            <a:off x="1588525" y="4660545"/>
            <a:ext cx="887490" cy="887490"/>
          </a:xfrm>
          <a:prstGeom prst="rect">
            <a:avLst/>
          </a:prstGeom>
        </p:spPr>
      </p:pic>
      <p:pic>
        <p:nvPicPr>
          <p:cNvPr id="105" name="Picture 104">
            <a:extLst>
              <a:ext uri="{FF2B5EF4-FFF2-40B4-BE49-F238E27FC236}">
                <a16:creationId xmlns:a16="http://schemas.microsoft.com/office/drawing/2014/main" id="{9964F0EC-F237-119E-4782-D2D203273F9C}"/>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flipH="1">
            <a:off x="3499320" y="4237650"/>
            <a:ext cx="1296710" cy="1296710"/>
          </a:xfrm>
          <a:prstGeom prst="rect">
            <a:avLst/>
          </a:prstGeom>
        </p:spPr>
      </p:pic>
      <p:pic>
        <p:nvPicPr>
          <p:cNvPr id="107" name="Picture 106">
            <a:extLst>
              <a:ext uri="{FF2B5EF4-FFF2-40B4-BE49-F238E27FC236}">
                <a16:creationId xmlns:a16="http://schemas.microsoft.com/office/drawing/2014/main" id="{E2543D91-2502-ACBA-1F9B-EBF24A68F135}"/>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flipH="1">
            <a:off x="3515084" y="5880426"/>
            <a:ext cx="887490" cy="887490"/>
          </a:xfrm>
          <a:prstGeom prst="rect">
            <a:avLst/>
          </a:prstGeom>
        </p:spPr>
      </p:pic>
      <p:pic>
        <p:nvPicPr>
          <p:cNvPr id="109" name="Picture 108">
            <a:extLst>
              <a:ext uri="{FF2B5EF4-FFF2-40B4-BE49-F238E27FC236}">
                <a16:creationId xmlns:a16="http://schemas.microsoft.com/office/drawing/2014/main" id="{AAA46ABF-CC11-57A3-2FA7-45F9E3424A90}"/>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flipH="1">
            <a:off x="181931" y="2920410"/>
            <a:ext cx="887490" cy="887490"/>
          </a:xfrm>
          <a:prstGeom prst="rect">
            <a:avLst/>
          </a:prstGeom>
        </p:spPr>
      </p:pic>
      <p:cxnSp>
        <p:nvCxnSpPr>
          <p:cNvPr id="111" name="Straight Connector 110">
            <a:extLst>
              <a:ext uri="{FF2B5EF4-FFF2-40B4-BE49-F238E27FC236}">
                <a16:creationId xmlns:a16="http://schemas.microsoft.com/office/drawing/2014/main" id="{DAA6457D-69A0-1C04-4CDC-5CD6BD21FE64}"/>
              </a:ext>
            </a:extLst>
          </p:cNvPr>
          <p:cNvCxnSpPr/>
          <p:nvPr/>
        </p:nvCxnSpPr>
        <p:spPr>
          <a:xfrm>
            <a:off x="9738360" y="1552329"/>
            <a:ext cx="0" cy="4487584"/>
          </a:xfrm>
          <a:prstGeom prst="line">
            <a:avLst/>
          </a:prstGeom>
        </p:spPr>
        <p:style>
          <a:lnRef idx="1">
            <a:schemeClr val="accent1"/>
          </a:lnRef>
          <a:fillRef idx="0">
            <a:schemeClr val="accent1"/>
          </a:fillRef>
          <a:effectRef idx="0">
            <a:schemeClr val="accent1"/>
          </a:effectRef>
          <a:fontRef idx="minor">
            <a:schemeClr val="tx1"/>
          </a:fontRef>
        </p:style>
      </p:cxnSp>
      <p:pic>
        <p:nvPicPr>
          <p:cNvPr id="113" name="Picture 112">
            <a:extLst>
              <a:ext uri="{FF2B5EF4-FFF2-40B4-BE49-F238E27FC236}">
                <a16:creationId xmlns:a16="http://schemas.microsoft.com/office/drawing/2014/main" id="{242C9564-27F1-1EEE-AAC6-A311699A4082}"/>
              </a:ext>
            </a:extLst>
          </p:cNvPr>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a:off x="10435008" y="4312726"/>
            <a:ext cx="1297702" cy="1296045"/>
          </a:xfrm>
          <a:prstGeom prst="rect">
            <a:avLst/>
          </a:prstGeom>
        </p:spPr>
      </p:pic>
      <p:pic>
        <p:nvPicPr>
          <p:cNvPr id="115" name="Picture 114">
            <a:extLst>
              <a:ext uri="{FF2B5EF4-FFF2-40B4-BE49-F238E27FC236}">
                <a16:creationId xmlns:a16="http://schemas.microsoft.com/office/drawing/2014/main" id="{537CD435-C5A8-8DAB-8410-420AF1329F48}"/>
              </a:ext>
            </a:extLst>
          </p:cNvPr>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10459888" y="5608771"/>
            <a:ext cx="1110310" cy="1110310"/>
          </a:xfrm>
          <a:prstGeom prst="rect">
            <a:avLst/>
          </a:prstGeom>
        </p:spPr>
      </p:pic>
      <p:pic>
        <p:nvPicPr>
          <p:cNvPr id="119" name="Picture 118">
            <a:extLst>
              <a:ext uri="{FF2B5EF4-FFF2-40B4-BE49-F238E27FC236}">
                <a16:creationId xmlns:a16="http://schemas.microsoft.com/office/drawing/2014/main" id="{EEC8876A-7196-00C1-CDC0-79FAC9BDA328}"/>
              </a:ext>
            </a:extLst>
          </p:cNvPr>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10284168" y="1776340"/>
            <a:ext cx="1509237" cy="915410"/>
          </a:xfrm>
          <a:prstGeom prst="rect">
            <a:avLst/>
          </a:prstGeom>
        </p:spPr>
      </p:pic>
      <p:pic>
        <p:nvPicPr>
          <p:cNvPr id="121" name="Picture 120">
            <a:extLst>
              <a:ext uri="{FF2B5EF4-FFF2-40B4-BE49-F238E27FC236}">
                <a16:creationId xmlns:a16="http://schemas.microsoft.com/office/drawing/2014/main" id="{2BFEF8BA-F732-4F59-8DB2-4243F60A5107}"/>
              </a:ext>
            </a:extLst>
          </p:cNvPr>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10585075" y="294754"/>
            <a:ext cx="1121059" cy="1121059"/>
          </a:xfrm>
          <a:prstGeom prst="rect">
            <a:avLst/>
          </a:prstGeom>
        </p:spPr>
      </p:pic>
      <p:pic>
        <p:nvPicPr>
          <p:cNvPr id="125" name="Picture 124">
            <a:extLst>
              <a:ext uri="{FF2B5EF4-FFF2-40B4-BE49-F238E27FC236}">
                <a16:creationId xmlns:a16="http://schemas.microsoft.com/office/drawing/2014/main" id="{FD4288F5-B8E0-72E9-B0B3-389F7263B84E}"/>
              </a:ext>
            </a:extLst>
          </p:cNvPr>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10314317" y="2894138"/>
            <a:ext cx="1297702" cy="1295646"/>
          </a:xfrm>
          <a:prstGeom prst="rect">
            <a:avLst/>
          </a:prstGeom>
        </p:spPr>
      </p:pic>
      <p:sp>
        <p:nvSpPr>
          <p:cNvPr id="126" name="TextBox 125">
            <a:extLst>
              <a:ext uri="{FF2B5EF4-FFF2-40B4-BE49-F238E27FC236}">
                <a16:creationId xmlns:a16="http://schemas.microsoft.com/office/drawing/2014/main" id="{A2116771-68BF-8FF7-CA5F-D16ED76B3F7F}"/>
              </a:ext>
            </a:extLst>
          </p:cNvPr>
          <p:cNvSpPr txBox="1"/>
          <p:nvPr/>
        </p:nvSpPr>
        <p:spPr>
          <a:xfrm>
            <a:off x="8684814" y="1491666"/>
            <a:ext cx="1053546"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de-DE" b="1" dirty="0">
                <a:latin typeface="Candara" panose="020E0502030303020204" pitchFamily="34" charset="0"/>
              </a:rPr>
              <a:t>Training</a:t>
            </a:r>
            <a:endParaRPr lang="en-US" b="1" dirty="0">
              <a:latin typeface="Candara" panose="020E0502030303020204" pitchFamily="34" charset="0"/>
            </a:endParaRPr>
          </a:p>
        </p:txBody>
      </p:sp>
      <p:sp>
        <p:nvSpPr>
          <p:cNvPr id="127" name="TextBox 126">
            <a:extLst>
              <a:ext uri="{FF2B5EF4-FFF2-40B4-BE49-F238E27FC236}">
                <a16:creationId xmlns:a16="http://schemas.microsoft.com/office/drawing/2014/main" id="{2CF072C5-3E21-8BC9-294F-8642E5B0B953}"/>
              </a:ext>
            </a:extLst>
          </p:cNvPr>
          <p:cNvSpPr txBox="1"/>
          <p:nvPr/>
        </p:nvSpPr>
        <p:spPr>
          <a:xfrm>
            <a:off x="9738360" y="5679529"/>
            <a:ext cx="679580" cy="369332"/>
          </a:xfrm>
          <a:prstGeom prst="rect">
            <a:avLst/>
          </a:prstGeom>
          <a:solidFill>
            <a:schemeClr val="tx1">
              <a:lumMod val="50000"/>
              <a:lumOff val="50000"/>
            </a:schemeClr>
          </a:solidFill>
        </p:spPr>
        <p:txBody>
          <a:bodyPr wrap="square" rtlCol="0">
            <a:spAutoFit/>
          </a:bodyPr>
          <a:lstStyle/>
          <a:p>
            <a:r>
              <a:rPr lang="de-DE" b="1" dirty="0">
                <a:solidFill>
                  <a:schemeClr val="bg1"/>
                </a:solidFill>
                <a:latin typeface="Candara" panose="020E0502030303020204" pitchFamily="34" charset="0"/>
              </a:rPr>
              <a:t>Test</a:t>
            </a:r>
            <a:endParaRPr lang="en-US" b="1" dirty="0">
              <a:solidFill>
                <a:schemeClr val="bg1"/>
              </a:solidFill>
              <a:latin typeface="Candara" panose="020E0502030303020204" pitchFamily="34" charset="0"/>
            </a:endParaRPr>
          </a:p>
        </p:txBody>
      </p:sp>
      <p:sp>
        <p:nvSpPr>
          <p:cNvPr id="128" name="TextBox 127">
            <a:extLst>
              <a:ext uri="{FF2B5EF4-FFF2-40B4-BE49-F238E27FC236}">
                <a16:creationId xmlns:a16="http://schemas.microsoft.com/office/drawing/2014/main" id="{0DB1F744-9F35-0514-CD9A-D3D4FA9985FD}"/>
              </a:ext>
            </a:extLst>
          </p:cNvPr>
          <p:cNvSpPr txBox="1"/>
          <p:nvPr/>
        </p:nvSpPr>
        <p:spPr>
          <a:xfrm>
            <a:off x="8635406" y="1903591"/>
            <a:ext cx="1170932" cy="276999"/>
          </a:xfrm>
          <a:prstGeom prst="rect">
            <a:avLst/>
          </a:prstGeom>
          <a:noFill/>
        </p:spPr>
        <p:txBody>
          <a:bodyPr wrap="square" rtlCol="0">
            <a:spAutoFit/>
          </a:bodyPr>
          <a:lstStyle/>
          <a:p>
            <a:r>
              <a:rPr lang="de-DE" sz="1200" dirty="0">
                <a:latin typeface="Candara" panose="020E0502030303020204" pitchFamily="34" charset="0"/>
              </a:rPr>
              <a:t>50 </a:t>
            </a:r>
            <a:r>
              <a:rPr lang="de-DE" sz="1200" dirty="0" err="1">
                <a:latin typeface="Candara" panose="020E0502030303020204" pitchFamily="34" charset="0"/>
              </a:rPr>
              <a:t>point</a:t>
            </a:r>
            <a:r>
              <a:rPr lang="de-DE" sz="1200" dirty="0">
                <a:latin typeface="Candara" panose="020E0502030303020204" pitchFamily="34" charset="0"/>
              </a:rPr>
              <a:t> </a:t>
            </a:r>
            <a:r>
              <a:rPr lang="de-DE" sz="1200" dirty="0" err="1">
                <a:latin typeface="Candara" panose="020E0502030303020204" pitchFamily="34" charset="0"/>
              </a:rPr>
              <a:t>clouds</a:t>
            </a:r>
            <a:endParaRPr lang="en-US" sz="1200" dirty="0">
              <a:latin typeface="Candara" panose="020E0502030303020204" pitchFamily="34" charset="0"/>
            </a:endParaRPr>
          </a:p>
        </p:txBody>
      </p:sp>
      <p:sp>
        <p:nvSpPr>
          <p:cNvPr id="129" name="TextBox 128">
            <a:extLst>
              <a:ext uri="{FF2B5EF4-FFF2-40B4-BE49-F238E27FC236}">
                <a16:creationId xmlns:a16="http://schemas.microsoft.com/office/drawing/2014/main" id="{78A8C9A7-0E08-A006-0EA9-91F677B65C40}"/>
              </a:ext>
            </a:extLst>
          </p:cNvPr>
          <p:cNvSpPr txBox="1"/>
          <p:nvPr/>
        </p:nvSpPr>
        <p:spPr>
          <a:xfrm>
            <a:off x="9698702" y="5347541"/>
            <a:ext cx="1170932" cy="276999"/>
          </a:xfrm>
          <a:prstGeom prst="rect">
            <a:avLst/>
          </a:prstGeom>
          <a:noFill/>
        </p:spPr>
        <p:txBody>
          <a:bodyPr wrap="square" rtlCol="0">
            <a:spAutoFit/>
          </a:bodyPr>
          <a:lstStyle/>
          <a:p>
            <a:r>
              <a:rPr lang="de-DE" sz="1200" dirty="0">
                <a:latin typeface="Candara" panose="020E0502030303020204" pitchFamily="34" charset="0"/>
              </a:rPr>
              <a:t>5 </a:t>
            </a:r>
            <a:r>
              <a:rPr lang="de-DE" sz="1200" dirty="0" err="1">
                <a:latin typeface="Candara" panose="020E0502030303020204" pitchFamily="34" charset="0"/>
              </a:rPr>
              <a:t>point</a:t>
            </a:r>
            <a:r>
              <a:rPr lang="de-DE" sz="1200" dirty="0">
                <a:latin typeface="Candara" panose="020E0502030303020204" pitchFamily="34" charset="0"/>
              </a:rPr>
              <a:t> </a:t>
            </a:r>
            <a:r>
              <a:rPr lang="de-DE" sz="1200" dirty="0" err="1">
                <a:latin typeface="Candara" panose="020E0502030303020204" pitchFamily="34" charset="0"/>
              </a:rPr>
              <a:t>clouds</a:t>
            </a:r>
            <a:endParaRPr lang="en-US" sz="1200" dirty="0">
              <a:latin typeface="Candara" panose="020E0502030303020204" pitchFamily="34" charset="0"/>
            </a:endParaRPr>
          </a:p>
        </p:txBody>
      </p:sp>
    </p:spTree>
    <p:extLst>
      <p:ext uri="{BB962C8B-B14F-4D97-AF65-F5344CB8AC3E}">
        <p14:creationId xmlns:p14="http://schemas.microsoft.com/office/powerpoint/2010/main" val="1336068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D76B7E-F4E6-5FF1-EA0C-0E74CCF559FC}"/>
              </a:ext>
            </a:extLst>
          </p:cNvPr>
          <p:cNvPicPr>
            <a:picLocks noChangeAspect="1"/>
          </p:cNvPicPr>
          <p:nvPr/>
        </p:nvPicPr>
        <p:blipFill>
          <a:blip r:embed="rId2"/>
          <a:stretch>
            <a:fillRect/>
          </a:stretch>
        </p:blipFill>
        <p:spPr>
          <a:xfrm>
            <a:off x="0" y="0"/>
            <a:ext cx="12192000" cy="6875489"/>
          </a:xfrm>
          <a:prstGeom prst="rect">
            <a:avLst/>
          </a:prstGeom>
        </p:spPr>
      </p:pic>
      <p:sp>
        <p:nvSpPr>
          <p:cNvPr id="9" name="TextBox 8">
            <a:extLst>
              <a:ext uri="{FF2B5EF4-FFF2-40B4-BE49-F238E27FC236}">
                <a16:creationId xmlns:a16="http://schemas.microsoft.com/office/drawing/2014/main" id="{A896FAAF-CDB3-60F3-0075-32BB7519B85E}"/>
              </a:ext>
            </a:extLst>
          </p:cNvPr>
          <p:cNvSpPr txBox="1"/>
          <p:nvPr/>
        </p:nvSpPr>
        <p:spPr>
          <a:xfrm>
            <a:off x="363731" y="6089904"/>
            <a:ext cx="2214877" cy="523220"/>
          </a:xfrm>
          <a:prstGeom prst="rect">
            <a:avLst/>
          </a:prstGeom>
          <a:noFill/>
        </p:spPr>
        <p:txBody>
          <a:bodyPr wrap="square" rtlCol="0">
            <a:spAutoFit/>
          </a:bodyPr>
          <a:lstStyle/>
          <a:p>
            <a:r>
              <a:rPr lang="en-US" sz="2800" b="1" dirty="0">
                <a:solidFill>
                  <a:schemeClr val="bg1"/>
                </a:solidFill>
                <a:latin typeface="Candara" panose="020E0502030303020204" pitchFamily="34" charset="0"/>
              </a:rPr>
              <a:t>Unity Scene</a:t>
            </a:r>
          </a:p>
        </p:txBody>
      </p:sp>
      <p:sp>
        <p:nvSpPr>
          <p:cNvPr id="11" name="TextBox 10">
            <a:extLst>
              <a:ext uri="{FF2B5EF4-FFF2-40B4-BE49-F238E27FC236}">
                <a16:creationId xmlns:a16="http://schemas.microsoft.com/office/drawing/2014/main" id="{D9871F45-35C0-76E5-75A3-FB8E5846EF5D}"/>
              </a:ext>
            </a:extLst>
          </p:cNvPr>
          <p:cNvSpPr txBox="1"/>
          <p:nvPr/>
        </p:nvSpPr>
        <p:spPr>
          <a:xfrm>
            <a:off x="9849565" y="6548890"/>
            <a:ext cx="1596912" cy="369332"/>
          </a:xfrm>
          <a:prstGeom prst="rect">
            <a:avLst/>
          </a:prstGeom>
          <a:noFill/>
        </p:spPr>
        <p:txBody>
          <a:bodyPr wrap="none" rtlCol="0">
            <a:spAutoFit/>
          </a:bodyPr>
          <a:lstStyle/>
          <a:p>
            <a:r>
              <a:rPr lang="en-US" b="1" dirty="0">
                <a:solidFill>
                  <a:schemeClr val="bg1"/>
                </a:solidFill>
                <a:latin typeface="Candara" panose="020E0502030303020204" pitchFamily="34" charset="0"/>
              </a:rPr>
              <a:t>Depth Camera</a:t>
            </a:r>
          </a:p>
        </p:txBody>
      </p:sp>
      <p:sp>
        <p:nvSpPr>
          <p:cNvPr id="12" name="TextBox 11">
            <a:extLst>
              <a:ext uri="{FF2B5EF4-FFF2-40B4-BE49-F238E27FC236}">
                <a16:creationId xmlns:a16="http://schemas.microsoft.com/office/drawing/2014/main" id="{53A2374C-2674-E72C-116B-C9F4933F6D81}"/>
              </a:ext>
            </a:extLst>
          </p:cNvPr>
          <p:cNvSpPr txBox="1"/>
          <p:nvPr/>
        </p:nvSpPr>
        <p:spPr>
          <a:xfrm>
            <a:off x="6301693" y="3155834"/>
            <a:ext cx="803195" cy="369332"/>
          </a:xfrm>
          <a:prstGeom prst="rect">
            <a:avLst/>
          </a:prstGeom>
          <a:noFill/>
        </p:spPr>
        <p:txBody>
          <a:bodyPr wrap="square" rtlCol="0">
            <a:spAutoFit/>
          </a:bodyPr>
          <a:lstStyle/>
          <a:p>
            <a:r>
              <a:rPr lang="de-DE" b="1" dirty="0">
                <a:solidFill>
                  <a:schemeClr val="bg1"/>
                </a:solidFill>
                <a:latin typeface="Candara" panose="020E0502030303020204" pitchFamily="34" charset="0"/>
              </a:rPr>
              <a:t>L</a:t>
            </a:r>
            <a:r>
              <a:rPr lang="en-US" b="1" dirty="0" err="1">
                <a:solidFill>
                  <a:schemeClr val="bg1"/>
                </a:solidFill>
                <a:latin typeface="Candara" panose="020E0502030303020204" pitchFamily="34" charset="0"/>
              </a:rPr>
              <a:t>ight</a:t>
            </a:r>
            <a:endParaRPr lang="en-US" b="1" dirty="0">
              <a:solidFill>
                <a:schemeClr val="bg1"/>
              </a:solidFill>
              <a:latin typeface="Candara" panose="020E0502030303020204" pitchFamily="34" charset="0"/>
            </a:endParaRPr>
          </a:p>
        </p:txBody>
      </p:sp>
      <p:sp>
        <p:nvSpPr>
          <p:cNvPr id="13" name="TextBox 12">
            <a:extLst>
              <a:ext uri="{FF2B5EF4-FFF2-40B4-BE49-F238E27FC236}">
                <a16:creationId xmlns:a16="http://schemas.microsoft.com/office/drawing/2014/main" id="{6FADE3A4-B757-27D7-2069-9675F5D82D70}"/>
              </a:ext>
            </a:extLst>
          </p:cNvPr>
          <p:cNvSpPr txBox="1"/>
          <p:nvPr/>
        </p:nvSpPr>
        <p:spPr>
          <a:xfrm>
            <a:off x="2845648" y="2321944"/>
            <a:ext cx="835485" cy="369332"/>
          </a:xfrm>
          <a:prstGeom prst="rect">
            <a:avLst/>
          </a:prstGeom>
          <a:noFill/>
        </p:spPr>
        <p:txBody>
          <a:bodyPr wrap="none" rtlCol="0">
            <a:spAutoFit/>
          </a:bodyPr>
          <a:lstStyle/>
          <a:p>
            <a:r>
              <a:rPr lang="de-DE" b="1" dirty="0" err="1">
                <a:solidFill>
                  <a:schemeClr val="bg1"/>
                </a:solidFill>
                <a:latin typeface="Candara" panose="020E0502030303020204" pitchFamily="34" charset="0"/>
              </a:rPr>
              <a:t>Object</a:t>
            </a:r>
            <a:endParaRPr lang="en-US" b="1" dirty="0">
              <a:solidFill>
                <a:schemeClr val="bg1"/>
              </a:solidFill>
              <a:latin typeface="Candara" panose="020E0502030303020204" pitchFamily="34" charset="0"/>
            </a:endParaRPr>
          </a:p>
        </p:txBody>
      </p:sp>
      <p:pic>
        <p:nvPicPr>
          <p:cNvPr id="6" name="Picture 5">
            <a:extLst>
              <a:ext uri="{FF2B5EF4-FFF2-40B4-BE49-F238E27FC236}">
                <a16:creationId xmlns:a16="http://schemas.microsoft.com/office/drawing/2014/main" id="{57C55611-23FB-EAC9-931A-938CBBFA2E26}"/>
              </a:ext>
            </a:extLst>
          </p:cNvPr>
          <p:cNvPicPr>
            <a:picLocks noChangeAspect="1"/>
          </p:cNvPicPr>
          <p:nvPr/>
        </p:nvPicPr>
        <p:blipFill rotWithShape="1">
          <a:blip r:embed="rId3"/>
          <a:srcRect l="29247" t="52500" r="30107" b="7487"/>
          <a:stretch/>
        </p:blipFill>
        <p:spPr>
          <a:xfrm>
            <a:off x="9435966" y="48028"/>
            <a:ext cx="2706623" cy="2458582"/>
          </a:xfrm>
          <a:prstGeom prst="rect">
            <a:avLst/>
          </a:prstGeom>
          <a:ln>
            <a:solidFill>
              <a:srgbClr val="FF0000"/>
            </a:solidFill>
          </a:ln>
        </p:spPr>
      </p:pic>
      <p:sp>
        <p:nvSpPr>
          <p:cNvPr id="10" name="TextBox 9">
            <a:extLst>
              <a:ext uri="{FF2B5EF4-FFF2-40B4-BE49-F238E27FC236}">
                <a16:creationId xmlns:a16="http://schemas.microsoft.com/office/drawing/2014/main" id="{1BAD9051-069C-60F2-7BE1-85140DB328B0}"/>
              </a:ext>
            </a:extLst>
          </p:cNvPr>
          <p:cNvSpPr txBox="1"/>
          <p:nvPr/>
        </p:nvSpPr>
        <p:spPr>
          <a:xfrm>
            <a:off x="9849565" y="328952"/>
            <a:ext cx="1794081" cy="369332"/>
          </a:xfrm>
          <a:prstGeom prst="rect">
            <a:avLst/>
          </a:prstGeom>
          <a:noFill/>
        </p:spPr>
        <p:txBody>
          <a:bodyPr wrap="none" rtlCol="0">
            <a:spAutoFit/>
          </a:bodyPr>
          <a:lstStyle/>
          <a:p>
            <a:r>
              <a:rPr lang="en-US" b="1" dirty="0">
                <a:solidFill>
                  <a:schemeClr val="bg1"/>
                </a:solidFill>
                <a:latin typeface="Candara" panose="020E0502030303020204" pitchFamily="34" charset="0"/>
              </a:rPr>
              <a:t>Camera Preview</a:t>
            </a:r>
          </a:p>
        </p:txBody>
      </p:sp>
    </p:spTree>
    <p:extLst>
      <p:ext uri="{BB962C8B-B14F-4D97-AF65-F5344CB8AC3E}">
        <p14:creationId xmlns:p14="http://schemas.microsoft.com/office/powerpoint/2010/main" val="3366167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D4779F61-0645-AF5A-9830-F4156BC985FB}"/>
              </a:ext>
            </a:extLst>
          </p:cNvPr>
          <p:cNvGrpSpPr/>
          <p:nvPr/>
        </p:nvGrpSpPr>
        <p:grpSpPr>
          <a:xfrm>
            <a:off x="6797866" y="1307871"/>
            <a:ext cx="5030307" cy="4145301"/>
            <a:chOff x="6797866" y="1307871"/>
            <a:chExt cx="5030307" cy="4145301"/>
          </a:xfrm>
        </p:grpSpPr>
        <p:pic>
          <p:nvPicPr>
            <p:cNvPr id="2" name="Picture 1">
              <a:extLst>
                <a:ext uri="{FF2B5EF4-FFF2-40B4-BE49-F238E27FC236}">
                  <a16:creationId xmlns:a16="http://schemas.microsoft.com/office/drawing/2014/main" id="{1925DCFF-E83C-4107-8D38-CFFF308042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3763" y="1704557"/>
              <a:ext cx="1144410" cy="1144410"/>
            </a:xfrm>
            <a:prstGeom prst="rect">
              <a:avLst/>
            </a:prstGeom>
          </p:spPr>
        </p:pic>
        <p:pic>
          <p:nvPicPr>
            <p:cNvPr id="3" name="Picture 2">
              <a:extLst>
                <a:ext uri="{FF2B5EF4-FFF2-40B4-BE49-F238E27FC236}">
                  <a16:creationId xmlns:a16="http://schemas.microsoft.com/office/drawing/2014/main" id="{316BC2A6-E744-33C3-97B9-964CFAD52F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5290" y="1713603"/>
              <a:ext cx="1102581" cy="1102581"/>
            </a:xfrm>
            <a:prstGeom prst="rect">
              <a:avLst/>
            </a:prstGeom>
          </p:spPr>
        </p:pic>
        <p:pic>
          <p:nvPicPr>
            <p:cNvPr id="4" name="Picture 3">
              <a:extLst>
                <a:ext uri="{FF2B5EF4-FFF2-40B4-BE49-F238E27FC236}">
                  <a16:creationId xmlns:a16="http://schemas.microsoft.com/office/drawing/2014/main" id="{00041BCE-48D2-B241-88F1-6DF74A8EFC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1963" y="1677204"/>
              <a:ext cx="1144410" cy="1144410"/>
            </a:xfrm>
            <a:prstGeom prst="rect">
              <a:avLst/>
            </a:prstGeom>
          </p:spPr>
        </p:pic>
        <p:pic>
          <p:nvPicPr>
            <p:cNvPr id="5" name="Picture 4">
              <a:extLst>
                <a:ext uri="{FF2B5EF4-FFF2-40B4-BE49-F238E27FC236}">
                  <a16:creationId xmlns:a16="http://schemas.microsoft.com/office/drawing/2014/main" id="{33849F34-D69D-70EE-F5F2-8C616325E8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3490" y="1704557"/>
              <a:ext cx="1102581" cy="1102581"/>
            </a:xfrm>
            <a:prstGeom prst="rect">
              <a:avLst/>
            </a:prstGeom>
          </p:spPr>
        </p:pic>
        <p:pic>
          <p:nvPicPr>
            <p:cNvPr id="6" name="Picture 5">
              <a:extLst>
                <a:ext uri="{FF2B5EF4-FFF2-40B4-BE49-F238E27FC236}">
                  <a16:creationId xmlns:a16="http://schemas.microsoft.com/office/drawing/2014/main" id="{D8B82F1B-CE10-2D99-43F4-93F0CE3C92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83763" y="2997615"/>
              <a:ext cx="1144410" cy="1144410"/>
            </a:xfrm>
            <a:prstGeom prst="rect">
              <a:avLst/>
            </a:prstGeom>
          </p:spPr>
        </p:pic>
        <p:pic>
          <p:nvPicPr>
            <p:cNvPr id="7" name="Picture 6">
              <a:extLst>
                <a:ext uri="{FF2B5EF4-FFF2-40B4-BE49-F238E27FC236}">
                  <a16:creationId xmlns:a16="http://schemas.microsoft.com/office/drawing/2014/main" id="{7A7FD5B8-149B-145B-C9E3-7FEEDEA571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72501" y="2985803"/>
              <a:ext cx="1144411" cy="1144411"/>
            </a:xfrm>
            <a:prstGeom prst="rect">
              <a:avLst/>
            </a:prstGeom>
          </p:spPr>
        </p:pic>
        <p:pic>
          <p:nvPicPr>
            <p:cNvPr id="8" name="Picture 7">
              <a:extLst>
                <a:ext uri="{FF2B5EF4-FFF2-40B4-BE49-F238E27FC236}">
                  <a16:creationId xmlns:a16="http://schemas.microsoft.com/office/drawing/2014/main" id="{682481AE-52C7-DC94-DB4D-F133EDB2F28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01962" y="2976005"/>
              <a:ext cx="1144411" cy="1144411"/>
            </a:xfrm>
            <a:prstGeom prst="rect">
              <a:avLst/>
            </a:prstGeom>
          </p:spPr>
        </p:pic>
        <p:pic>
          <p:nvPicPr>
            <p:cNvPr id="9" name="Picture 8">
              <a:extLst>
                <a:ext uri="{FF2B5EF4-FFF2-40B4-BE49-F238E27FC236}">
                  <a16:creationId xmlns:a16="http://schemas.microsoft.com/office/drawing/2014/main" id="{CFB295F0-90CB-EB79-90EB-967C46B550F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33490" y="3018530"/>
              <a:ext cx="1102581" cy="1102581"/>
            </a:xfrm>
            <a:prstGeom prst="rect">
              <a:avLst/>
            </a:prstGeom>
          </p:spPr>
        </p:pic>
        <p:pic>
          <p:nvPicPr>
            <p:cNvPr id="10" name="Picture 9">
              <a:extLst>
                <a:ext uri="{FF2B5EF4-FFF2-40B4-BE49-F238E27FC236}">
                  <a16:creationId xmlns:a16="http://schemas.microsoft.com/office/drawing/2014/main" id="{96480D16-10A3-7C21-9111-4288AF5914D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83763" y="4308762"/>
              <a:ext cx="1144410" cy="1144410"/>
            </a:xfrm>
            <a:prstGeom prst="rect">
              <a:avLst/>
            </a:prstGeom>
          </p:spPr>
        </p:pic>
        <p:pic>
          <p:nvPicPr>
            <p:cNvPr id="11" name="Picture 10">
              <a:extLst>
                <a:ext uri="{FF2B5EF4-FFF2-40B4-BE49-F238E27FC236}">
                  <a16:creationId xmlns:a16="http://schemas.microsoft.com/office/drawing/2014/main" id="{DD3A6F9C-D8A0-EA6E-A631-6A5C96885F3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72501" y="4308761"/>
              <a:ext cx="1144411" cy="1144411"/>
            </a:xfrm>
            <a:prstGeom prst="rect">
              <a:avLst/>
            </a:prstGeom>
          </p:spPr>
        </p:pic>
        <p:pic>
          <p:nvPicPr>
            <p:cNvPr id="12" name="Picture 11">
              <a:extLst>
                <a:ext uri="{FF2B5EF4-FFF2-40B4-BE49-F238E27FC236}">
                  <a16:creationId xmlns:a16="http://schemas.microsoft.com/office/drawing/2014/main" id="{396B4986-14E7-D760-9641-B0B86C5437A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99250" y="4308762"/>
              <a:ext cx="1144410" cy="1144410"/>
            </a:xfrm>
            <a:prstGeom prst="rect">
              <a:avLst/>
            </a:prstGeom>
          </p:spPr>
        </p:pic>
        <p:pic>
          <p:nvPicPr>
            <p:cNvPr id="13" name="Picture 12">
              <a:extLst>
                <a:ext uri="{FF2B5EF4-FFF2-40B4-BE49-F238E27FC236}">
                  <a16:creationId xmlns:a16="http://schemas.microsoft.com/office/drawing/2014/main" id="{E4A80EBC-4312-EC98-2430-1B11C414EDB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97866" y="4290501"/>
              <a:ext cx="1128717" cy="1128717"/>
            </a:xfrm>
            <a:prstGeom prst="rect">
              <a:avLst/>
            </a:prstGeom>
          </p:spPr>
        </p:pic>
        <p:sp>
          <p:nvSpPr>
            <p:cNvPr id="19" name="TextBox 18">
              <a:extLst>
                <a:ext uri="{FF2B5EF4-FFF2-40B4-BE49-F238E27FC236}">
                  <a16:creationId xmlns:a16="http://schemas.microsoft.com/office/drawing/2014/main" id="{E365C7AC-CD93-A388-78D4-CCBDBE830DF4}"/>
                </a:ext>
              </a:extLst>
            </p:cNvPr>
            <p:cNvSpPr txBox="1"/>
            <p:nvPr/>
          </p:nvSpPr>
          <p:spPr>
            <a:xfrm>
              <a:off x="6948324" y="1307871"/>
              <a:ext cx="1421213" cy="369332"/>
            </a:xfrm>
            <a:prstGeom prst="rect">
              <a:avLst/>
            </a:prstGeom>
            <a:noFill/>
          </p:spPr>
          <p:txBody>
            <a:bodyPr wrap="square" rtlCol="0">
              <a:spAutoFit/>
            </a:bodyPr>
            <a:lstStyle/>
            <a:p>
              <a:r>
                <a:rPr lang="de-DE" b="1" dirty="0">
                  <a:latin typeface="Candara" panose="020E0502030303020204" pitchFamily="34" charset="0"/>
                </a:rPr>
                <a:t>Image</a:t>
              </a:r>
              <a:endParaRPr lang="en-US" b="1" dirty="0">
                <a:latin typeface="Candara" panose="020E0502030303020204" pitchFamily="34" charset="0"/>
              </a:endParaRPr>
            </a:p>
          </p:txBody>
        </p:sp>
        <p:sp>
          <p:nvSpPr>
            <p:cNvPr id="20" name="TextBox 19">
              <a:extLst>
                <a:ext uri="{FF2B5EF4-FFF2-40B4-BE49-F238E27FC236}">
                  <a16:creationId xmlns:a16="http://schemas.microsoft.com/office/drawing/2014/main" id="{C93FE82C-130E-2472-93A6-F745BAF6E676}"/>
                </a:ext>
              </a:extLst>
            </p:cNvPr>
            <p:cNvSpPr txBox="1"/>
            <p:nvPr/>
          </p:nvSpPr>
          <p:spPr>
            <a:xfrm>
              <a:off x="8195409" y="1335225"/>
              <a:ext cx="1421213" cy="369332"/>
            </a:xfrm>
            <a:prstGeom prst="rect">
              <a:avLst/>
            </a:prstGeom>
            <a:noFill/>
          </p:spPr>
          <p:txBody>
            <a:bodyPr wrap="square" rtlCol="0">
              <a:spAutoFit/>
            </a:bodyPr>
            <a:lstStyle/>
            <a:p>
              <a:r>
                <a:rPr lang="de-DE" b="1" dirty="0">
                  <a:latin typeface="Candara" panose="020E0502030303020204" pitchFamily="34" charset="0"/>
                </a:rPr>
                <a:t>Depth</a:t>
              </a:r>
              <a:endParaRPr lang="en-US" b="1" dirty="0">
                <a:latin typeface="Candara" panose="020E0502030303020204" pitchFamily="34" charset="0"/>
              </a:endParaRPr>
            </a:p>
          </p:txBody>
        </p:sp>
        <p:sp>
          <p:nvSpPr>
            <p:cNvPr id="21" name="TextBox 20">
              <a:extLst>
                <a:ext uri="{FF2B5EF4-FFF2-40B4-BE49-F238E27FC236}">
                  <a16:creationId xmlns:a16="http://schemas.microsoft.com/office/drawing/2014/main" id="{FF625076-4E4C-2ACF-90AC-C20ACCED6D57}"/>
                </a:ext>
              </a:extLst>
            </p:cNvPr>
            <p:cNvSpPr txBox="1"/>
            <p:nvPr/>
          </p:nvSpPr>
          <p:spPr>
            <a:xfrm>
              <a:off x="9216912" y="1324934"/>
              <a:ext cx="2369893" cy="369332"/>
            </a:xfrm>
            <a:prstGeom prst="rect">
              <a:avLst/>
            </a:prstGeom>
            <a:noFill/>
          </p:spPr>
          <p:txBody>
            <a:bodyPr wrap="square" rtlCol="0">
              <a:spAutoFit/>
            </a:bodyPr>
            <a:lstStyle/>
            <a:p>
              <a:r>
                <a:rPr lang="de-DE" b="1" dirty="0" err="1">
                  <a:latin typeface="Candara" panose="020E0502030303020204" pitchFamily="34" charset="0"/>
                </a:rPr>
                <a:t>Noised</a:t>
              </a:r>
              <a:r>
                <a:rPr lang="de-DE" b="1" dirty="0">
                  <a:latin typeface="Candara" panose="020E0502030303020204" pitchFamily="34" charset="0"/>
                </a:rPr>
                <a:t> Depth</a:t>
              </a:r>
              <a:endParaRPr lang="en-US" b="1" dirty="0">
                <a:latin typeface="Candara" panose="020E0502030303020204" pitchFamily="34" charset="0"/>
              </a:endParaRPr>
            </a:p>
          </p:txBody>
        </p:sp>
      </p:grpSp>
      <p:sp>
        <p:nvSpPr>
          <p:cNvPr id="22" name="TextBox 21">
            <a:extLst>
              <a:ext uri="{FF2B5EF4-FFF2-40B4-BE49-F238E27FC236}">
                <a16:creationId xmlns:a16="http://schemas.microsoft.com/office/drawing/2014/main" id="{28C9F9B4-942A-1D7A-1910-ECA2E81F3EDE}"/>
              </a:ext>
            </a:extLst>
          </p:cNvPr>
          <p:cNvSpPr txBox="1"/>
          <p:nvPr/>
        </p:nvSpPr>
        <p:spPr>
          <a:xfrm>
            <a:off x="10823176" y="1314643"/>
            <a:ext cx="1421213" cy="369332"/>
          </a:xfrm>
          <a:prstGeom prst="rect">
            <a:avLst/>
          </a:prstGeom>
          <a:noFill/>
        </p:spPr>
        <p:txBody>
          <a:bodyPr wrap="square" rtlCol="0">
            <a:spAutoFit/>
          </a:bodyPr>
          <a:lstStyle/>
          <a:p>
            <a:r>
              <a:rPr lang="de-DE" b="1" dirty="0">
                <a:latin typeface="Candara" panose="020E0502030303020204" pitchFamily="34" charset="0"/>
              </a:rPr>
              <a:t>Normal</a:t>
            </a:r>
            <a:endParaRPr lang="en-US" b="1" dirty="0">
              <a:latin typeface="Candara" panose="020E0502030303020204" pitchFamily="34" charset="0"/>
            </a:endParaRPr>
          </a:p>
        </p:txBody>
      </p:sp>
      <p:sp>
        <p:nvSpPr>
          <p:cNvPr id="32" name="TextBox 31">
            <a:extLst>
              <a:ext uri="{FF2B5EF4-FFF2-40B4-BE49-F238E27FC236}">
                <a16:creationId xmlns:a16="http://schemas.microsoft.com/office/drawing/2014/main" id="{6327212B-9E28-0F16-FE81-2A06D2958DE0}"/>
              </a:ext>
            </a:extLst>
          </p:cNvPr>
          <p:cNvSpPr txBox="1"/>
          <p:nvPr/>
        </p:nvSpPr>
        <p:spPr>
          <a:xfrm>
            <a:off x="513083" y="640890"/>
            <a:ext cx="1362874" cy="523220"/>
          </a:xfrm>
          <a:prstGeom prst="rect">
            <a:avLst/>
          </a:prstGeom>
          <a:noFill/>
        </p:spPr>
        <p:txBody>
          <a:bodyPr wrap="none" rtlCol="0">
            <a:spAutoFit/>
          </a:bodyPr>
          <a:lstStyle/>
          <a:p>
            <a:r>
              <a:rPr lang="en-US" sz="2800" b="1" dirty="0">
                <a:latin typeface="Candara" panose="020E0502030303020204" pitchFamily="34" charset="0"/>
              </a:rPr>
              <a:t>Dataset</a:t>
            </a:r>
          </a:p>
        </p:txBody>
      </p:sp>
      <p:sp>
        <p:nvSpPr>
          <p:cNvPr id="36" name="TextBox 35">
            <a:extLst>
              <a:ext uri="{FF2B5EF4-FFF2-40B4-BE49-F238E27FC236}">
                <a16:creationId xmlns:a16="http://schemas.microsoft.com/office/drawing/2014/main" id="{393D201C-352A-BC1D-CBD9-0A6207C891CA}"/>
              </a:ext>
            </a:extLst>
          </p:cNvPr>
          <p:cNvSpPr txBox="1"/>
          <p:nvPr/>
        </p:nvSpPr>
        <p:spPr>
          <a:xfrm>
            <a:off x="815945" y="4741654"/>
            <a:ext cx="5161426" cy="1200329"/>
          </a:xfrm>
          <a:prstGeom prst="rect">
            <a:avLst/>
          </a:prstGeom>
          <a:noFill/>
        </p:spPr>
        <p:txBody>
          <a:bodyPr wrap="square" rtlCol="0">
            <a:spAutoFit/>
          </a:bodyPr>
          <a:lstStyle/>
          <a:p>
            <a:pPr marL="285750" indent="-285750">
              <a:buFontTx/>
              <a:buChar char="-"/>
            </a:pPr>
            <a:r>
              <a:rPr lang="en-US" dirty="0">
                <a:latin typeface="Candara" panose="020E0502030303020204" pitchFamily="34" charset="0"/>
              </a:rPr>
              <a:t>For the same model, we capture the scenes from a number of random directions</a:t>
            </a:r>
          </a:p>
          <a:p>
            <a:pPr marL="742950" lvl="1" indent="-285750">
              <a:buFontTx/>
              <a:buChar char="-"/>
            </a:pPr>
            <a:r>
              <a:rPr lang="en-US" dirty="0">
                <a:latin typeface="Candara" panose="020E0502030303020204" pitchFamily="34" charset="0"/>
              </a:rPr>
              <a:t>Random Light position</a:t>
            </a:r>
          </a:p>
          <a:p>
            <a:pPr marL="742950" lvl="1" indent="-285750">
              <a:buFontTx/>
              <a:buChar char="-"/>
            </a:pPr>
            <a:r>
              <a:rPr lang="en-US" dirty="0">
                <a:latin typeface="Candara" panose="020E0502030303020204" pitchFamily="34" charset="0"/>
              </a:rPr>
              <a:t>Random object position and orientation </a:t>
            </a:r>
          </a:p>
        </p:txBody>
      </p:sp>
      <p:pic>
        <p:nvPicPr>
          <p:cNvPr id="38" name="Picture 37">
            <a:extLst>
              <a:ext uri="{FF2B5EF4-FFF2-40B4-BE49-F238E27FC236}">
                <a16:creationId xmlns:a16="http://schemas.microsoft.com/office/drawing/2014/main" id="{797C6D6C-9172-6E2D-5F45-53D5BF4EFB8F}"/>
              </a:ext>
            </a:extLst>
          </p:cNvPr>
          <p:cNvPicPr>
            <a:picLocks noChangeAspect="1"/>
          </p:cNvPicPr>
          <p:nvPr/>
        </p:nvPicPr>
        <p:blipFill rotWithShape="1">
          <a:blip r:embed="rId14">
            <a:extLst>
              <a:ext uri="{28A0092B-C50C-407E-A947-70E740481C1C}">
                <a14:useLocalDpi xmlns:a14="http://schemas.microsoft.com/office/drawing/2010/main" val="0"/>
              </a:ext>
            </a:extLst>
          </a:blip>
          <a:srcRect l="27825" t="50000" r="31352" b="13801"/>
          <a:stretch/>
        </p:blipFill>
        <p:spPr>
          <a:xfrm>
            <a:off x="815945" y="1903917"/>
            <a:ext cx="4977113" cy="2386584"/>
          </a:xfrm>
          <a:prstGeom prst="rect">
            <a:avLst/>
          </a:prstGeom>
        </p:spPr>
      </p:pic>
      <p:sp>
        <p:nvSpPr>
          <p:cNvPr id="39" name="TextBox 38">
            <a:extLst>
              <a:ext uri="{FF2B5EF4-FFF2-40B4-BE49-F238E27FC236}">
                <a16:creationId xmlns:a16="http://schemas.microsoft.com/office/drawing/2014/main" id="{44C35D13-E26D-DB6C-C759-7C8F2942235B}"/>
              </a:ext>
            </a:extLst>
          </p:cNvPr>
          <p:cNvSpPr txBox="1"/>
          <p:nvPr/>
        </p:nvSpPr>
        <p:spPr>
          <a:xfrm>
            <a:off x="6325302" y="5702252"/>
            <a:ext cx="5161426" cy="369332"/>
          </a:xfrm>
          <a:prstGeom prst="rect">
            <a:avLst/>
          </a:prstGeom>
          <a:noFill/>
        </p:spPr>
        <p:txBody>
          <a:bodyPr wrap="square" rtlCol="0">
            <a:spAutoFit/>
          </a:bodyPr>
          <a:lstStyle/>
          <a:p>
            <a:pPr marL="285750" indent="-285750">
              <a:buFontTx/>
              <a:buChar char="-"/>
            </a:pPr>
            <a:endParaRPr lang="en-US" dirty="0">
              <a:latin typeface="Candara" panose="020E0502030303020204" pitchFamily="34" charset="0"/>
            </a:endParaRPr>
          </a:p>
        </p:txBody>
      </p:sp>
    </p:spTree>
    <p:extLst>
      <p:ext uri="{BB962C8B-B14F-4D97-AF65-F5344CB8AC3E}">
        <p14:creationId xmlns:p14="http://schemas.microsoft.com/office/powerpoint/2010/main" val="449609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8CA91DB-A074-961F-7D9D-1A08F698A137}"/>
              </a:ext>
            </a:extLst>
          </p:cNvPr>
          <p:cNvSpPr txBox="1"/>
          <p:nvPr/>
        </p:nvSpPr>
        <p:spPr>
          <a:xfrm>
            <a:off x="513083" y="640890"/>
            <a:ext cx="1362874" cy="523220"/>
          </a:xfrm>
          <a:prstGeom prst="rect">
            <a:avLst/>
          </a:prstGeom>
          <a:noFill/>
        </p:spPr>
        <p:txBody>
          <a:bodyPr wrap="none" rtlCol="0">
            <a:spAutoFit/>
          </a:bodyPr>
          <a:lstStyle/>
          <a:p>
            <a:r>
              <a:rPr lang="en-US" sz="2800" b="1" dirty="0">
                <a:latin typeface="Candara" panose="020E0502030303020204" pitchFamily="34" charset="0"/>
              </a:rPr>
              <a:t>Dataset</a:t>
            </a:r>
          </a:p>
        </p:txBody>
      </p:sp>
      <p:sp>
        <p:nvSpPr>
          <p:cNvPr id="35" name="TextBox 34">
            <a:extLst>
              <a:ext uri="{FF2B5EF4-FFF2-40B4-BE49-F238E27FC236}">
                <a16:creationId xmlns:a16="http://schemas.microsoft.com/office/drawing/2014/main" id="{C7460350-550F-98F7-F567-966C353B00FE}"/>
              </a:ext>
            </a:extLst>
          </p:cNvPr>
          <p:cNvSpPr txBox="1"/>
          <p:nvPr/>
        </p:nvSpPr>
        <p:spPr>
          <a:xfrm>
            <a:off x="1263316" y="4733828"/>
            <a:ext cx="4698579" cy="1754326"/>
          </a:xfrm>
          <a:prstGeom prst="rect">
            <a:avLst/>
          </a:prstGeom>
          <a:noFill/>
        </p:spPr>
        <p:txBody>
          <a:bodyPr wrap="square" rtlCol="0">
            <a:spAutoFit/>
          </a:bodyPr>
          <a:lstStyle/>
          <a:p>
            <a:pPr marL="285750" indent="-285750">
              <a:buFontTx/>
              <a:buChar char="-"/>
            </a:pPr>
            <a:r>
              <a:rPr lang="en-US" dirty="0">
                <a:latin typeface="Candara" panose="020E0502030303020204" pitchFamily="34" charset="0"/>
              </a:rPr>
              <a:t>Simulated from Unity</a:t>
            </a:r>
          </a:p>
          <a:p>
            <a:pPr marL="285750" indent="-285750">
              <a:buFontTx/>
              <a:buChar char="-"/>
            </a:pPr>
            <a:r>
              <a:rPr lang="en-US" dirty="0">
                <a:latin typeface="Candara" panose="020E0502030303020204" pitchFamily="34" charset="0"/>
              </a:rPr>
              <a:t>Image resolution: 128x128/ 512x512</a:t>
            </a:r>
          </a:p>
          <a:p>
            <a:pPr marL="285750" indent="-285750">
              <a:buFontTx/>
              <a:buChar char="-"/>
            </a:pPr>
            <a:r>
              <a:rPr lang="en-US" dirty="0">
                <a:latin typeface="Candara" panose="020E0502030303020204" pitchFamily="34" charset="0"/>
              </a:rPr>
              <a:t>50 training objects</a:t>
            </a:r>
          </a:p>
          <a:p>
            <a:pPr marL="285750" indent="-285750">
              <a:buFontTx/>
              <a:buChar char="-"/>
            </a:pPr>
            <a:r>
              <a:rPr lang="en-US" dirty="0">
                <a:latin typeface="Candara" panose="020E0502030303020204" pitchFamily="34" charset="0"/>
              </a:rPr>
              <a:t>5 test objects</a:t>
            </a:r>
          </a:p>
          <a:p>
            <a:pPr marL="285750" indent="-285750">
              <a:buFontTx/>
              <a:buChar char="-"/>
            </a:pPr>
            <a:r>
              <a:rPr lang="en-US" dirty="0">
                <a:latin typeface="Candara" panose="020E0502030303020204" pitchFamily="34" charset="0"/>
              </a:rPr>
              <a:t>3000 training scenes/5000 training scenes</a:t>
            </a:r>
          </a:p>
          <a:p>
            <a:pPr marL="285750" indent="-285750">
              <a:buFontTx/>
              <a:buChar char="-"/>
            </a:pPr>
            <a:r>
              <a:rPr lang="en-US" dirty="0">
                <a:latin typeface="Candara" panose="020E0502030303020204" pitchFamily="34" charset="0"/>
              </a:rPr>
              <a:t>100 test scenes</a:t>
            </a:r>
          </a:p>
        </p:txBody>
      </p:sp>
      <p:sp>
        <p:nvSpPr>
          <p:cNvPr id="38" name="TextBox 37">
            <a:extLst>
              <a:ext uri="{FF2B5EF4-FFF2-40B4-BE49-F238E27FC236}">
                <a16:creationId xmlns:a16="http://schemas.microsoft.com/office/drawing/2014/main" id="{05E55D7A-3227-4307-0CA3-4DA8F51F3557}"/>
              </a:ext>
            </a:extLst>
          </p:cNvPr>
          <p:cNvSpPr txBox="1"/>
          <p:nvPr/>
        </p:nvSpPr>
        <p:spPr>
          <a:xfrm>
            <a:off x="7778611" y="4739782"/>
            <a:ext cx="3240040" cy="1754326"/>
          </a:xfrm>
          <a:prstGeom prst="rect">
            <a:avLst/>
          </a:prstGeom>
          <a:noFill/>
        </p:spPr>
        <p:txBody>
          <a:bodyPr wrap="square" rtlCol="0">
            <a:spAutoFit/>
          </a:bodyPr>
          <a:lstStyle/>
          <a:p>
            <a:pPr marL="285750" indent="-285750">
              <a:buFontTx/>
              <a:buChar char="-"/>
            </a:pPr>
            <a:r>
              <a:rPr lang="en-US" dirty="0">
                <a:latin typeface="Candara" panose="020E0502030303020204" pitchFamily="34" charset="0"/>
              </a:rPr>
              <a:t>Captured on a light scanner</a:t>
            </a:r>
          </a:p>
          <a:p>
            <a:pPr marL="285750" indent="-285750">
              <a:buFontTx/>
              <a:buChar char="-"/>
            </a:pPr>
            <a:r>
              <a:rPr lang="en-US" dirty="0">
                <a:latin typeface="Candara" panose="020E0502030303020204" pitchFamily="34" charset="0"/>
              </a:rPr>
              <a:t>Image resolution: 512x512</a:t>
            </a:r>
          </a:p>
          <a:p>
            <a:pPr marL="285750" indent="-285750">
              <a:buFontTx/>
              <a:buChar char="-"/>
            </a:pPr>
            <a:r>
              <a:rPr lang="en-US" dirty="0">
                <a:latin typeface="Candara" panose="020E0502030303020204" pitchFamily="34" charset="0"/>
              </a:rPr>
              <a:t>4 training objects</a:t>
            </a:r>
          </a:p>
          <a:p>
            <a:pPr marL="285750" indent="-285750">
              <a:buFontTx/>
              <a:buChar char="-"/>
            </a:pPr>
            <a:r>
              <a:rPr lang="en-US" dirty="0">
                <a:latin typeface="Candara" panose="020E0502030303020204" pitchFamily="34" charset="0"/>
              </a:rPr>
              <a:t>1 test objects</a:t>
            </a:r>
          </a:p>
          <a:p>
            <a:pPr marL="285750" indent="-285750">
              <a:buFontTx/>
              <a:buChar char="-"/>
            </a:pPr>
            <a:r>
              <a:rPr lang="en-US" dirty="0">
                <a:latin typeface="Candara" panose="020E0502030303020204" pitchFamily="34" charset="0"/>
              </a:rPr>
              <a:t>320 training scenes</a:t>
            </a:r>
          </a:p>
          <a:p>
            <a:pPr marL="285750" indent="-285750">
              <a:buFontTx/>
              <a:buChar char="-"/>
            </a:pPr>
            <a:r>
              <a:rPr lang="en-US" dirty="0">
                <a:latin typeface="Candara" panose="020E0502030303020204" pitchFamily="34" charset="0"/>
              </a:rPr>
              <a:t>80 test scenes</a:t>
            </a:r>
          </a:p>
        </p:txBody>
      </p:sp>
      <p:pic>
        <p:nvPicPr>
          <p:cNvPr id="46" name="Picture 45">
            <a:extLst>
              <a:ext uri="{FF2B5EF4-FFF2-40B4-BE49-F238E27FC236}">
                <a16:creationId xmlns:a16="http://schemas.microsoft.com/office/drawing/2014/main" id="{F624F2E9-C2B7-806A-2631-56209E301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7360" y="2456076"/>
            <a:ext cx="1324519" cy="1324519"/>
          </a:xfrm>
          <a:prstGeom prst="rect">
            <a:avLst/>
          </a:prstGeom>
        </p:spPr>
      </p:pic>
      <p:sp>
        <p:nvSpPr>
          <p:cNvPr id="48" name="TextBox 47">
            <a:extLst>
              <a:ext uri="{FF2B5EF4-FFF2-40B4-BE49-F238E27FC236}">
                <a16:creationId xmlns:a16="http://schemas.microsoft.com/office/drawing/2014/main" id="{FB2DC375-38E2-C312-C212-636637A7BA9E}"/>
              </a:ext>
            </a:extLst>
          </p:cNvPr>
          <p:cNvSpPr txBox="1"/>
          <p:nvPr/>
        </p:nvSpPr>
        <p:spPr>
          <a:xfrm>
            <a:off x="2327733" y="1696474"/>
            <a:ext cx="2021108" cy="369332"/>
          </a:xfrm>
          <a:prstGeom prst="rect">
            <a:avLst/>
          </a:prstGeom>
          <a:noFill/>
        </p:spPr>
        <p:txBody>
          <a:bodyPr wrap="square" rtlCol="0">
            <a:spAutoFit/>
          </a:bodyPr>
          <a:lstStyle/>
          <a:p>
            <a:r>
              <a:rPr lang="en-US" b="1" dirty="0">
                <a:latin typeface="Candara" panose="020E0502030303020204" pitchFamily="34" charset="0"/>
              </a:rPr>
              <a:t>Synthetic Dataset</a:t>
            </a:r>
            <a:endParaRPr lang="en-US" dirty="0">
              <a:latin typeface="Candara" panose="020E0502030303020204" pitchFamily="34" charset="0"/>
            </a:endParaRPr>
          </a:p>
        </p:txBody>
      </p:sp>
      <p:sp>
        <p:nvSpPr>
          <p:cNvPr id="49" name="TextBox 48">
            <a:extLst>
              <a:ext uri="{FF2B5EF4-FFF2-40B4-BE49-F238E27FC236}">
                <a16:creationId xmlns:a16="http://schemas.microsoft.com/office/drawing/2014/main" id="{D87291C0-A976-E312-A398-1CF7DF9227AD}"/>
              </a:ext>
            </a:extLst>
          </p:cNvPr>
          <p:cNvSpPr txBox="1"/>
          <p:nvPr/>
        </p:nvSpPr>
        <p:spPr>
          <a:xfrm>
            <a:off x="8179606" y="1696474"/>
            <a:ext cx="1767754" cy="369332"/>
          </a:xfrm>
          <a:prstGeom prst="rect">
            <a:avLst/>
          </a:prstGeom>
          <a:noFill/>
        </p:spPr>
        <p:txBody>
          <a:bodyPr wrap="square" rtlCol="0">
            <a:spAutoFit/>
          </a:bodyPr>
          <a:lstStyle/>
          <a:p>
            <a:r>
              <a:rPr lang="de-DE" b="1" dirty="0">
                <a:latin typeface="Candara" panose="020E0502030303020204" pitchFamily="34" charset="0"/>
              </a:rPr>
              <a:t>R</a:t>
            </a:r>
            <a:r>
              <a:rPr lang="en-US" b="1" dirty="0" err="1">
                <a:latin typeface="Candara" panose="020E0502030303020204" pitchFamily="34" charset="0"/>
              </a:rPr>
              <a:t>eal</a:t>
            </a:r>
            <a:r>
              <a:rPr lang="en-US" b="1" dirty="0">
                <a:latin typeface="Candara" panose="020E0502030303020204" pitchFamily="34" charset="0"/>
              </a:rPr>
              <a:t> Dataset</a:t>
            </a:r>
            <a:endParaRPr lang="en-US" dirty="0">
              <a:latin typeface="Candara" panose="020E0502030303020204" pitchFamily="34" charset="0"/>
            </a:endParaRPr>
          </a:p>
        </p:txBody>
      </p:sp>
      <p:pic>
        <p:nvPicPr>
          <p:cNvPr id="52" name="Picture 51">
            <a:extLst>
              <a:ext uri="{FF2B5EF4-FFF2-40B4-BE49-F238E27FC236}">
                <a16:creationId xmlns:a16="http://schemas.microsoft.com/office/drawing/2014/main" id="{1BD6CEE4-E6ED-C7AC-F1B7-38E3F11DB9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9749" y="2456077"/>
            <a:ext cx="1324518" cy="1324518"/>
          </a:xfrm>
          <a:prstGeom prst="rect">
            <a:avLst/>
          </a:prstGeom>
        </p:spPr>
      </p:pic>
      <p:pic>
        <p:nvPicPr>
          <p:cNvPr id="54" name="Picture 53">
            <a:extLst>
              <a:ext uri="{FF2B5EF4-FFF2-40B4-BE49-F238E27FC236}">
                <a16:creationId xmlns:a16="http://schemas.microsoft.com/office/drawing/2014/main" id="{28872755-6DB0-24B8-8F21-2A73892008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5992" y="2479932"/>
            <a:ext cx="1300664" cy="1300664"/>
          </a:xfrm>
          <a:prstGeom prst="rect">
            <a:avLst/>
          </a:prstGeom>
        </p:spPr>
      </p:pic>
      <p:pic>
        <p:nvPicPr>
          <p:cNvPr id="62" name="Picture 61">
            <a:extLst>
              <a:ext uri="{FF2B5EF4-FFF2-40B4-BE49-F238E27FC236}">
                <a16:creationId xmlns:a16="http://schemas.microsoft.com/office/drawing/2014/main" id="{1DA96643-CD7C-4402-A655-1A6614D29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9431" y="2489078"/>
            <a:ext cx="1291519" cy="1291519"/>
          </a:xfrm>
          <a:prstGeom prst="rect">
            <a:avLst/>
          </a:prstGeom>
        </p:spPr>
      </p:pic>
      <p:pic>
        <p:nvPicPr>
          <p:cNvPr id="64" name="Picture 63">
            <a:extLst>
              <a:ext uri="{FF2B5EF4-FFF2-40B4-BE49-F238E27FC236}">
                <a16:creationId xmlns:a16="http://schemas.microsoft.com/office/drawing/2014/main" id="{26A880C6-9AC1-39BA-E7F0-C9650F76A6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81096" y="2489077"/>
            <a:ext cx="1300663" cy="1300663"/>
          </a:xfrm>
          <a:prstGeom prst="rect">
            <a:avLst/>
          </a:prstGeom>
        </p:spPr>
      </p:pic>
      <p:pic>
        <p:nvPicPr>
          <p:cNvPr id="66" name="Picture 65">
            <a:extLst>
              <a:ext uri="{FF2B5EF4-FFF2-40B4-BE49-F238E27FC236}">
                <a16:creationId xmlns:a16="http://schemas.microsoft.com/office/drawing/2014/main" id="{0826C1CE-AEC5-DD3A-D29E-9293CAFBA2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12760" y="2479932"/>
            <a:ext cx="1300663" cy="1300663"/>
          </a:xfrm>
          <a:prstGeom prst="rect">
            <a:avLst/>
          </a:prstGeom>
        </p:spPr>
      </p:pic>
    </p:spTree>
    <p:extLst>
      <p:ext uri="{BB962C8B-B14F-4D97-AF65-F5344CB8AC3E}">
        <p14:creationId xmlns:p14="http://schemas.microsoft.com/office/powerpoint/2010/main" val="684105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EE60816C-C835-9612-0129-08A4777A198C}"/>
              </a:ext>
            </a:extLst>
          </p:cNvPr>
          <p:cNvSpPr txBox="1"/>
          <p:nvPr/>
        </p:nvSpPr>
        <p:spPr>
          <a:xfrm>
            <a:off x="513083" y="640890"/>
            <a:ext cx="1806905" cy="523220"/>
          </a:xfrm>
          <a:prstGeom prst="rect">
            <a:avLst/>
          </a:prstGeom>
          <a:noFill/>
        </p:spPr>
        <p:txBody>
          <a:bodyPr wrap="none" rtlCol="0">
            <a:spAutoFit/>
          </a:bodyPr>
          <a:lstStyle/>
          <a:p>
            <a:r>
              <a:rPr lang="en-US" sz="2800" b="1" dirty="0">
                <a:latin typeface="Candara" panose="020E0502030303020204" pitchFamily="34" charset="0"/>
              </a:rPr>
              <a:t>Evaluation</a:t>
            </a:r>
          </a:p>
        </p:txBody>
      </p:sp>
    </p:spTree>
    <p:extLst>
      <p:ext uri="{BB962C8B-B14F-4D97-AF65-F5344CB8AC3E}">
        <p14:creationId xmlns:p14="http://schemas.microsoft.com/office/powerpoint/2010/main" val="2345736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13B6E6-4A6C-4DD4-E05A-00348D732A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4591275" y="6331159"/>
            <a:ext cx="3009449" cy="352669"/>
          </a:xfrm>
          <a:prstGeom prst="rect">
            <a:avLst/>
          </a:prstGeom>
        </p:spPr>
      </p:pic>
      <p:sp>
        <p:nvSpPr>
          <p:cNvPr id="6" name="TextBox 5">
            <a:extLst>
              <a:ext uri="{FF2B5EF4-FFF2-40B4-BE49-F238E27FC236}">
                <a16:creationId xmlns:a16="http://schemas.microsoft.com/office/drawing/2014/main" id="{ED406002-2997-E420-21A3-6BD823BB793A}"/>
              </a:ext>
            </a:extLst>
          </p:cNvPr>
          <p:cNvSpPr txBox="1"/>
          <p:nvPr/>
        </p:nvSpPr>
        <p:spPr>
          <a:xfrm>
            <a:off x="3151926" y="6197590"/>
            <a:ext cx="1159613" cy="461665"/>
          </a:xfrm>
          <a:prstGeom prst="rect">
            <a:avLst/>
          </a:prstGeom>
          <a:noFill/>
        </p:spPr>
        <p:txBody>
          <a:bodyPr wrap="none" rtlCol="0">
            <a:spAutoFit/>
          </a:bodyPr>
          <a:lstStyle/>
          <a:p>
            <a:r>
              <a:rPr lang="de-DE" sz="2400" dirty="0"/>
              <a:t>v</a:t>
            </a:r>
            <a:r>
              <a:rPr lang="en-US" sz="2400" dirty="0" err="1"/>
              <a:t>alue</a:t>
            </a:r>
            <a:r>
              <a:rPr lang="en-US" sz="2400" dirty="0"/>
              <a:t>: 0</a:t>
            </a:r>
          </a:p>
        </p:txBody>
      </p:sp>
      <p:sp>
        <p:nvSpPr>
          <p:cNvPr id="7" name="TextBox 6">
            <a:extLst>
              <a:ext uri="{FF2B5EF4-FFF2-40B4-BE49-F238E27FC236}">
                <a16:creationId xmlns:a16="http://schemas.microsoft.com/office/drawing/2014/main" id="{DB05BD25-00A4-E630-FE42-4598DF157446}"/>
              </a:ext>
            </a:extLst>
          </p:cNvPr>
          <p:cNvSpPr txBox="1"/>
          <p:nvPr/>
        </p:nvSpPr>
        <p:spPr>
          <a:xfrm>
            <a:off x="7600724" y="6255146"/>
            <a:ext cx="252018" cy="461665"/>
          </a:xfrm>
          <a:prstGeom prst="rect">
            <a:avLst/>
          </a:prstGeom>
          <a:noFill/>
        </p:spPr>
        <p:txBody>
          <a:bodyPr wrap="square" rtlCol="0">
            <a:spAutoFit/>
          </a:bodyPr>
          <a:lstStyle/>
          <a:p>
            <a:r>
              <a:rPr lang="de-DE" sz="2400" dirty="0"/>
              <a:t>1</a:t>
            </a:r>
            <a:endParaRPr lang="en-US" sz="2400" dirty="0"/>
          </a:p>
        </p:txBody>
      </p:sp>
      <p:pic>
        <p:nvPicPr>
          <p:cNvPr id="11" name="Picture 10">
            <a:extLst>
              <a:ext uri="{FF2B5EF4-FFF2-40B4-BE49-F238E27FC236}">
                <a16:creationId xmlns:a16="http://schemas.microsoft.com/office/drawing/2014/main" id="{06441BAD-526E-4A87-605C-A00540C9FA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311" y="1426627"/>
            <a:ext cx="9113950" cy="4556975"/>
          </a:xfrm>
          <a:prstGeom prst="rect">
            <a:avLst/>
          </a:prstGeom>
        </p:spPr>
      </p:pic>
      <p:sp>
        <p:nvSpPr>
          <p:cNvPr id="12" name="TextBox 11">
            <a:extLst>
              <a:ext uri="{FF2B5EF4-FFF2-40B4-BE49-F238E27FC236}">
                <a16:creationId xmlns:a16="http://schemas.microsoft.com/office/drawing/2014/main" id="{30E3C1E2-130F-6DE3-34BB-CD77107F8343}"/>
              </a:ext>
            </a:extLst>
          </p:cNvPr>
          <p:cNvSpPr txBox="1"/>
          <p:nvPr/>
        </p:nvSpPr>
        <p:spPr>
          <a:xfrm>
            <a:off x="349034" y="258533"/>
            <a:ext cx="3679212" cy="954107"/>
          </a:xfrm>
          <a:prstGeom prst="rect">
            <a:avLst/>
          </a:prstGeom>
          <a:noFill/>
        </p:spPr>
        <p:txBody>
          <a:bodyPr wrap="none" rtlCol="0">
            <a:spAutoFit/>
          </a:bodyPr>
          <a:lstStyle/>
          <a:p>
            <a:r>
              <a:rPr lang="en-US" sz="2800" b="1" dirty="0">
                <a:latin typeface="Candara" panose="020E0502030303020204" pitchFamily="34" charset="0"/>
              </a:rPr>
              <a:t>128 CNN Feature Maps </a:t>
            </a:r>
          </a:p>
          <a:p>
            <a:r>
              <a:rPr lang="en-US" sz="2800" b="1" dirty="0">
                <a:latin typeface="Candara" panose="020E0502030303020204" pitchFamily="34" charset="0"/>
              </a:rPr>
              <a:t>Size: 32x32</a:t>
            </a:r>
          </a:p>
        </p:txBody>
      </p:sp>
    </p:spTree>
    <p:extLst>
      <p:ext uri="{BB962C8B-B14F-4D97-AF65-F5344CB8AC3E}">
        <p14:creationId xmlns:p14="http://schemas.microsoft.com/office/powerpoint/2010/main" val="3807122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13B6E6-4A6C-4DD4-E05A-00348D732A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4591275" y="6331159"/>
            <a:ext cx="3009449" cy="352669"/>
          </a:xfrm>
          <a:prstGeom prst="rect">
            <a:avLst/>
          </a:prstGeom>
        </p:spPr>
      </p:pic>
      <p:sp>
        <p:nvSpPr>
          <p:cNvPr id="6" name="TextBox 5">
            <a:extLst>
              <a:ext uri="{FF2B5EF4-FFF2-40B4-BE49-F238E27FC236}">
                <a16:creationId xmlns:a16="http://schemas.microsoft.com/office/drawing/2014/main" id="{ED406002-2997-E420-21A3-6BD823BB793A}"/>
              </a:ext>
            </a:extLst>
          </p:cNvPr>
          <p:cNvSpPr txBox="1"/>
          <p:nvPr/>
        </p:nvSpPr>
        <p:spPr>
          <a:xfrm>
            <a:off x="3151926" y="6197590"/>
            <a:ext cx="1159613" cy="461665"/>
          </a:xfrm>
          <a:prstGeom prst="rect">
            <a:avLst/>
          </a:prstGeom>
          <a:noFill/>
        </p:spPr>
        <p:txBody>
          <a:bodyPr wrap="none" rtlCol="0">
            <a:spAutoFit/>
          </a:bodyPr>
          <a:lstStyle/>
          <a:p>
            <a:r>
              <a:rPr lang="de-DE" sz="2400" dirty="0"/>
              <a:t>v</a:t>
            </a:r>
            <a:r>
              <a:rPr lang="en-US" sz="2400" dirty="0" err="1"/>
              <a:t>alue</a:t>
            </a:r>
            <a:r>
              <a:rPr lang="en-US" sz="2400" dirty="0"/>
              <a:t>: 0</a:t>
            </a:r>
          </a:p>
        </p:txBody>
      </p:sp>
      <p:sp>
        <p:nvSpPr>
          <p:cNvPr id="7" name="TextBox 6">
            <a:extLst>
              <a:ext uri="{FF2B5EF4-FFF2-40B4-BE49-F238E27FC236}">
                <a16:creationId xmlns:a16="http://schemas.microsoft.com/office/drawing/2014/main" id="{DB05BD25-00A4-E630-FE42-4598DF157446}"/>
              </a:ext>
            </a:extLst>
          </p:cNvPr>
          <p:cNvSpPr txBox="1"/>
          <p:nvPr/>
        </p:nvSpPr>
        <p:spPr>
          <a:xfrm>
            <a:off x="7600724" y="6255146"/>
            <a:ext cx="252018" cy="461665"/>
          </a:xfrm>
          <a:prstGeom prst="rect">
            <a:avLst/>
          </a:prstGeom>
          <a:noFill/>
        </p:spPr>
        <p:txBody>
          <a:bodyPr wrap="square" rtlCol="0">
            <a:spAutoFit/>
          </a:bodyPr>
          <a:lstStyle/>
          <a:p>
            <a:r>
              <a:rPr lang="de-DE" sz="2400" dirty="0"/>
              <a:t>1</a:t>
            </a:r>
            <a:endParaRPr lang="en-US" sz="2400" dirty="0"/>
          </a:p>
        </p:txBody>
      </p:sp>
      <p:sp>
        <p:nvSpPr>
          <p:cNvPr id="12" name="TextBox 11">
            <a:extLst>
              <a:ext uri="{FF2B5EF4-FFF2-40B4-BE49-F238E27FC236}">
                <a16:creationId xmlns:a16="http://schemas.microsoft.com/office/drawing/2014/main" id="{30E3C1E2-130F-6DE3-34BB-CD77107F8343}"/>
              </a:ext>
            </a:extLst>
          </p:cNvPr>
          <p:cNvSpPr txBox="1"/>
          <p:nvPr/>
        </p:nvSpPr>
        <p:spPr>
          <a:xfrm>
            <a:off x="349034" y="258533"/>
            <a:ext cx="3693960" cy="954107"/>
          </a:xfrm>
          <a:prstGeom prst="rect">
            <a:avLst/>
          </a:prstGeom>
          <a:noFill/>
        </p:spPr>
        <p:txBody>
          <a:bodyPr wrap="none" rtlCol="0">
            <a:spAutoFit/>
          </a:bodyPr>
          <a:lstStyle/>
          <a:p>
            <a:r>
              <a:rPr lang="en-US" sz="2800" b="1" dirty="0">
                <a:latin typeface="Candara" panose="020E0502030303020204" pitchFamily="34" charset="0"/>
              </a:rPr>
              <a:t>128 NOC Feature Maps </a:t>
            </a:r>
          </a:p>
          <a:p>
            <a:r>
              <a:rPr lang="en-US" sz="2800" b="1" dirty="0">
                <a:latin typeface="Candara" panose="020E0502030303020204" pitchFamily="34" charset="0"/>
              </a:rPr>
              <a:t>Size: 32x32</a:t>
            </a:r>
          </a:p>
        </p:txBody>
      </p:sp>
      <p:pic>
        <p:nvPicPr>
          <p:cNvPr id="4" name="Picture 3">
            <a:extLst>
              <a:ext uri="{FF2B5EF4-FFF2-40B4-BE49-F238E27FC236}">
                <a16:creationId xmlns:a16="http://schemas.microsoft.com/office/drawing/2014/main" id="{7F581BE6-14DC-4D2C-D88C-89F6463B62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2282" y="1277767"/>
            <a:ext cx="9113950" cy="4556975"/>
          </a:xfrm>
          <a:prstGeom prst="rect">
            <a:avLst/>
          </a:prstGeom>
        </p:spPr>
      </p:pic>
    </p:spTree>
    <p:extLst>
      <p:ext uri="{BB962C8B-B14F-4D97-AF65-F5344CB8AC3E}">
        <p14:creationId xmlns:p14="http://schemas.microsoft.com/office/powerpoint/2010/main" val="9326911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13B6E6-4A6C-4DD4-E05A-00348D732A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4591275" y="6331159"/>
            <a:ext cx="3009449" cy="352669"/>
          </a:xfrm>
          <a:prstGeom prst="rect">
            <a:avLst/>
          </a:prstGeom>
        </p:spPr>
      </p:pic>
      <p:sp>
        <p:nvSpPr>
          <p:cNvPr id="6" name="TextBox 5">
            <a:extLst>
              <a:ext uri="{FF2B5EF4-FFF2-40B4-BE49-F238E27FC236}">
                <a16:creationId xmlns:a16="http://schemas.microsoft.com/office/drawing/2014/main" id="{ED406002-2997-E420-21A3-6BD823BB793A}"/>
              </a:ext>
            </a:extLst>
          </p:cNvPr>
          <p:cNvSpPr txBox="1"/>
          <p:nvPr/>
        </p:nvSpPr>
        <p:spPr>
          <a:xfrm>
            <a:off x="3151926" y="6197590"/>
            <a:ext cx="1159613" cy="461665"/>
          </a:xfrm>
          <a:prstGeom prst="rect">
            <a:avLst/>
          </a:prstGeom>
          <a:noFill/>
        </p:spPr>
        <p:txBody>
          <a:bodyPr wrap="none" rtlCol="0">
            <a:spAutoFit/>
          </a:bodyPr>
          <a:lstStyle/>
          <a:p>
            <a:r>
              <a:rPr lang="de-DE" sz="2400" dirty="0"/>
              <a:t>v</a:t>
            </a:r>
            <a:r>
              <a:rPr lang="en-US" sz="2400" dirty="0" err="1"/>
              <a:t>alue</a:t>
            </a:r>
            <a:r>
              <a:rPr lang="en-US" sz="2400" dirty="0"/>
              <a:t>: 0</a:t>
            </a:r>
          </a:p>
        </p:txBody>
      </p:sp>
      <p:sp>
        <p:nvSpPr>
          <p:cNvPr id="7" name="TextBox 6">
            <a:extLst>
              <a:ext uri="{FF2B5EF4-FFF2-40B4-BE49-F238E27FC236}">
                <a16:creationId xmlns:a16="http://schemas.microsoft.com/office/drawing/2014/main" id="{DB05BD25-00A4-E630-FE42-4598DF157446}"/>
              </a:ext>
            </a:extLst>
          </p:cNvPr>
          <p:cNvSpPr txBox="1"/>
          <p:nvPr/>
        </p:nvSpPr>
        <p:spPr>
          <a:xfrm>
            <a:off x="7600724" y="6255146"/>
            <a:ext cx="252018" cy="461665"/>
          </a:xfrm>
          <a:prstGeom prst="rect">
            <a:avLst/>
          </a:prstGeom>
          <a:noFill/>
        </p:spPr>
        <p:txBody>
          <a:bodyPr wrap="square" rtlCol="0">
            <a:spAutoFit/>
          </a:bodyPr>
          <a:lstStyle/>
          <a:p>
            <a:r>
              <a:rPr lang="de-DE" sz="2400" dirty="0"/>
              <a:t>1</a:t>
            </a:r>
            <a:endParaRPr lang="en-US" sz="2400" dirty="0"/>
          </a:p>
        </p:txBody>
      </p:sp>
      <p:sp>
        <p:nvSpPr>
          <p:cNvPr id="12" name="TextBox 11">
            <a:extLst>
              <a:ext uri="{FF2B5EF4-FFF2-40B4-BE49-F238E27FC236}">
                <a16:creationId xmlns:a16="http://schemas.microsoft.com/office/drawing/2014/main" id="{30E3C1E2-130F-6DE3-34BB-CD77107F8343}"/>
              </a:ext>
            </a:extLst>
          </p:cNvPr>
          <p:cNvSpPr txBox="1"/>
          <p:nvPr/>
        </p:nvSpPr>
        <p:spPr>
          <a:xfrm>
            <a:off x="349034" y="258533"/>
            <a:ext cx="3902030" cy="954107"/>
          </a:xfrm>
          <a:prstGeom prst="rect">
            <a:avLst/>
          </a:prstGeom>
          <a:noFill/>
        </p:spPr>
        <p:txBody>
          <a:bodyPr wrap="none" rtlCol="0">
            <a:spAutoFit/>
          </a:bodyPr>
          <a:lstStyle/>
          <a:p>
            <a:r>
              <a:rPr lang="en-US" sz="2800" b="1" dirty="0">
                <a:latin typeface="Candara" panose="020E0502030303020204" pitchFamily="34" charset="0"/>
              </a:rPr>
              <a:t>128 GCNN Feature Maps </a:t>
            </a:r>
          </a:p>
          <a:p>
            <a:r>
              <a:rPr lang="en-US" sz="2800" b="1" dirty="0">
                <a:latin typeface="Candara" panose="020E0502030303020204" pitchFamily="34" charset="0"/>
              </a:rPr>
              <a:t>Size: 32x32</a:t>
            </a:r>
          </a:p>
        </p:txBody>
      </p:sp>
      <p:pic>
        <p:nvPicPr>
          <p:cNvPr id="4" name="Picture 3">
            <a:extLst>
              <a:ext uri="{FF2B5EF4-FFF2-40B4-BE49-F238E27FC236}">
                <a16:creationId xmlns:a16="http://schemas.microsoft.com/office/drawing/2014/main" id="{BA394777-4150-74BA-0BAE-FDD5C56D61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6199" y="1414806"/>
            <a:ext cx="9499601" cy="4749801"/>
          </a:xfrm>
          <a:prstGeom prst="rect">
            <a:avLst/>
          </a:prstGeom>
        </p:spPr>
      </p:pic>
    </p:spTree>
    <p:extLst>
      <p:ext uri="{BB962C8B-B14F-4D97-AF65-F5344CB8AC3E}">
        <p14:creationId xmlns:p14="http://schemas.microsoft.com/office/powerpoint/2010/main" val="3704618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757323-8460-B9A1-D750-1D8B0B494C2A}"/>
              </a:ext>
            </a:extLst>
          </p:cNvPr>
          <p:cNvPicPr>
            <a:picLocks noChangeAspect="1"/>
          </p:cNvPicPr>
          <p:nvPr/>
        </p:nvPicPr>
        <p:blipFill>
          <a:blip r:embed="rId2"/>
          <a:stretch>
            <a:fillRect/>
          </a:stretch>
        </p:blipFill>
        <p:spPr>
          <a:xfrm>
            <a:off x="292099" y="1114532"/>
            <a:ext cx="4254501" cy="5260868"/>
          </a:xfrm>
          <a:prstGeom prst="rect">
            <a:avLst/>
          </a:prstGeom>
        </p:spPr>
      </p:pic>
      <p:sp>
        <p:nvSpPr>
          <p:cNvPr id="4" name="TextBox 3">
            <a:extLst>
              <a:ext uri="{FF2B5EF4-FFF2-40B4-BE49-F238E27FC236}">
                <a16:creationId xmlns:a16="http://schemas.microsoft.com/office/drawing/2014/main" id="{2B9D61E8-9928-33AB-9447-46DA4CD0F27A}"/>
              </a:ext>
            </a:extLst>
          </p:cNvPr>
          <p:cNvSpPr txBox="1"/>
          <p:nvPr/>
        </p:nvSpPr>
        <p:spPr>
          <a:xfrm>
            <a:off x="5148187" y="275216"/>
            <a:ext cx="5587999" cy="1477328"/>
          </a:xfrm>
          <a:prstGeom prst="rect">
            <a:avLst/>
          </a:prstGeom>
          <a:noFill/>
        </p:spPr>
        <p:txBody>
          <a:bodyPr wrap="square" rtlCol="0">
            <a:spAutoFit/>
          </a:bodyPr>
          <a:lstStyle/>
          <a:p>
            <a:r>
              <a:rPr lang="en-US" dirty="0">
                <a:solidFill>
                  <a:srgbClr val="FF0000"/>
                </a:solidFill>
                <a:latin typeface="Candara" panose="020E0502030303020204" pitchFamily="34" charset="0"/>
              </a:rPr>
              <a:t>I added an image branch as guided inference, and further use multiple times fusion for two subnetworks, but the result is worse then pure depth map based networks. The error of this evaluation image is 10, which GCNN usually achieves 9.</a:t>
            </a:r>
          </a:p>
        </p:txBody>
      </p:sp>
      <p:sp>
        <p:nvSpPr>
          <p:cNvPr id="5" name="TextBox 4">
            <a:extLst>
              <a:ext uri="{FF2B5EF4-FFF2-40B4-BE49-F238E27FC236}">
                <a16:creationId xmlns:a16="http://schemas.microsoft.com/office/drawing/2014/main" id="{6F330B20-3FF6-4D21-2430-7286CBAA0143}"/>
              </a:ext>
            </a:extLst>
          </p:cNvPr>
          <p:cNvSpPr txBox="1"/>
          <p:nvPr/>
        </p:nvSpPr>
        <p:spPr>
          <a:xfrm>
            <a:off x="292099" y="357791"/>
            <a:ext cx="4254501" cy="584775"/>
          </a:xfrm>
          <a:prstGeom prst="rect">
            <a:avLst/>
          </a:prstGeom>
          <a:noFill/>
        </p:spPr>
        <p:txBody>
          <a:bodyPr wrap="square" rtlCol="0">
            <a:spAutoFit/>
          </a:bodyPr>
          <a:lstStyle/>
          <a:p>
            <a:r>
              <a:rPr lang="en-US" sz="3200" b="1" dirty="0">
                <a:latin typeface="Candara" panose="020E0502030303020204" pitchFamily="34" charset="0"/>
              </a:rPr>
              <a:t>Image guided model</a:t>
            </a:r>
            <a:endParaRPr lang="en-US" sz="3200" dirty="0">
              <a:latin typeface="Candara" panose="020E0502030303020204" pitchFamily="34" charset="0"/>
            </a:endParaRPr>
          </a:p>
        </p:txBody>
      </p:sp>
      <p:pic>
        <p:nvPicPr>
          <p:cNvPr id="11" name="Picture 10">
            <a:extLst>
              <a:ext uri="{FF2B5EF4-FFF2-40B4-BE49-F238E27FC236}">
                <a16:creationId xmlns:a16="http://schemas.microsoft.com/office/drawing/2014/main" id="{0582626D-8D6E-BF92-4895-1A6AA5786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9385" y="3307648"/>
            <a:ext cx="1747192" cy="1747192"/>
          </a:xfrm>
          <a:prstGeom prst="rect">
            <a:avLst/>
          </a:prstGeom>
        </p:spPr>
      </p:pic>
      <p:sp>
        <p:nvSpPr>
          <p:cNvPr id="12" name="TextBox 11">
            <a:extLst>
              <a:ext uri="{FF2B5EF4-FFF2-40B4-BE49-F238E27FC236}">
                <a16:creationId xmlns:a16="http://schemas.microsoft.com/office/drawing/2014/main" id="{A4D2FC7D-2478-8053-26C6-DA929013872F}"/>
              </a:ext>
            </a:extLst>
          </p:cNvPr>
          <p:cNvSpPr txBox="1"/>
          <p:nvPr/>
        </p:nvSpPr>
        <p:spPr>
          <a:xfrm>
            <a:off x="4546600" y="2551322"/>
            <a:ext cx="2212465" cy="523220"/>
          </a:xfrm>
          <a:prstGeom prst="rect">
            <a:avLst/>
          </a:prstGeom>
          <a:noFill/>
        </p:spPr>
        <p:txBody>
          <a:bodyPr wrap="none" rtlCol="0">
            <a:spAutoFit/>
          </a:bodyPr>
          <a:lstStyle/>
          <a:p>
            <a:r>
              <a:rPr lang="en-US" sz="2800" b="1" dirty="0">
                <a:latin typeface="Candara" panose="020E0502030303020204" pitchFamily="34" charset="0"/>
              </a:rPr>
              <a:t>Ground-truth</a:t>
            </a:r>
          </a:p>
        </p:txBody>
      </p:sp>
      <p:sp>
        <p:nvSpPr>
          <p:cNvPr id="13" name="TextBox 12">
            <a:extLst>
              <a:ext uri="{FF2B5EF4-FFF2-40B4-BE49-F238E27FC236}">
                <a16:creationId xmlns:a16="http://schemas.microsoft.com/office/drawing/2014/main" id="{22743F81-553B-335B-1630-564AD1964285}"/>
              </a:ext>
            </a:extLst>
          </p:cNvPr>
          <p:cNvSpPr txBox="1"/>
          <p:nvPr/>
        </p:nvSpPr>
        <p:spPr>
          <a:xfrm>
            <a:off x="9621713" y="1831688"/>
            <a:ext cx="2278188" cy="523220"/>
          </a:xfrm>
          <a:prstGeom prst="rect">
            <a:avLst/>
          </a:prstGeom>
          <a:noFill/>
        </p:spPr>
        <p:txBody>
          <a:bodyPr wrap="none" rtlCol="0">
            <a:spAutoFit/>
          </a:bodyPr>
          <a:lstStyle/>
          <a:p>
            <a:r>
              <a:rPr lang="en-US" sz="2800" b="1" dirty="0">
                <a:latin typeface="Candara" panose="020E0502030303020204" pitchFamily="34" charset="0"/>
              </a:rPr>
              <a:t>Image guided</a:t>
            </a:r>
          </a:p>
        </p:txBody>
      </p:sp>
      <p:pic>
        <p:nvPicPr>
          <p:cNvPr id="15" name="Picture 14">
            <a:extLst>
              <a:ext uri="{FF2B5EF4-FFF2-40B4-BE49-F238E27FC236}">
                <a16:creationId xmlns:a16="http://schemas.microsoft.com/office/drawing/2014/main" id="{A78380D5-ED39-9398-5658-7BF1CE14A9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9194" y="2434052"/>
            <a:ext cx="1747192" cy="1747192"/>
          </a:xfrm>
          <a:prstGeom prst="rect">
            <a:avLst/>
          </a:prstGeom>
        </p:spPr>
      </p:pic>
      <p:sp>
        <p:nvSpPr>
          <p:cNvPr id="16" name="TextBox 15">
            <a:extLst>
              <a:ext uri="{FF2B5EF4-FFF2-40B4-BE49-F238E27FC236}">
                <a16:creationId xmlns:a16="http://schemas.microsoft.com/office/drawing/2014/main" id="{809D9012-D775-9042-95E6-48CBD8F124DB}"/>
              </a:ext>
            </a:extLst>
          </p:cNvPr>
          <p:cNvSpPr txBox="1"/>
          <p:nvPr/>
        </p:nvSpPr>
        <p:spPr>
          <a:xfrm>
            <a:off x="7433453" y="1831688"/>
            <a:ext cx="1564852" cy="523220"/>
          </a:xfrm>
          <a:prstGeom prst="rect">
            <a:avLst/>
          </a:prstGeom>
          <a:noFill/>
        </p:spPr>
        <p:txBody>
          <a:bodyPr wrap="none" rtlCol="0">
            <a:spAutoFit/>
          </a:bodyPr>
          <a:lstStyle/>
          <a:p>
            <a:r>
              <a:rPr lang="en-US" sz="2800" b="1" dirty="0">
                <a:latin typeface="Candara" panose="020E0502030303020204" pitchFamily="34" charset="0"/>
              </a:rPr>
              <a:t>No guide</a:t>
            </a:r>
          </a:p>
        </p:txBody>
      </p:sp>
      <p:pic>
        <p:nvPicPr>
          <p:cNvPr id="18" name="Picture 17">
            <a:extLst>
              <a:ext uri="{FF2B5EF4-FFF2-40B4-BE49-F238E27FC236}">
                <a16:creationId xmlns:a16="http://schemas.microsoft.com/office/drawing/2014/main" id="{2774B991-4861-4E32-BDAA-AD8E69E6EA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87211" y="2434052"/>
            <a:ext cx="1747192" cy="1747192"/>
          </a:xfrm>
          <a:prstGeom prst="rect">
            <a:avLst/>
          </a:prstGeom>
        </p:spPr>
      </p:pic>
      <p:pic>
        <p:nvPicPr>
          <p:cNvPr id="20" name="Picture 19">
            <a:extLst>
              <a:ext uri="{FF2B5EF4-FFF2-40B4-BE49-F238E27FC236}">
                <a16:creationId xmlns:a16="http://schemas.microsoft.com/office/drawing/2014/main" id="{68428734-A7F4-D2A2-D780-F69C5C28DD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87211" y="4396540"/>
            <a:ext cx="1747192" cy="1747192"/>
          </a:xfrm>
          <a:prstGeom prst="rect">
            <a:avLst/>
          </a:prstGeom>
        </p:spPr>
      </p:pic>
      <p:pic>
        <p:nvPicPr>
          <p:cNvPr id="22" name="Picture 21">
            <a:extLst>
              <a:ext uri="{FF2B5EF4-FFF2-40B4-BE49-F238E27FC236}">
                <a16:creationId xmlns:a16="http://schemas.microsoft.com/office/drawing/2014/main" id="{BC249CC3-4321-A06B-D99C-2F3ABAF66B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79194" y="4396540"/>
            <a:ext cx="1747192" cy="1747192"/>
          </a:xfrm>
          <a:prstGeom prst="rect">
            <a:avLst/>
          </a:prstGeom>
        </p:spPr>
      </p:pic>
    </p:spTree>
    <p:extLst>
      <p:ext uri="{BB962C8B-B14F-4D97-AF65-F5344CB8AC3E}">
        <p14:creationId xmlns:p14="http://schemas.microsoft.com/office/powerpoint/2010/main" val="695193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907311-D498-D480-5B62-492A38846008}"/>
              </a:ext>
            </a:extLst>
          </p:cNvPr>
          <p:cNvSpPr txBox="1"/>
          <p:nvPr/>
        </p:nvSpPr>
        <p:spPr>
          <a:xfrm>
            <a:off x="292099" y="357791"/>
            <a:ext cx="4254501" cy="584775"/>
          </a:xfrm>
          <a:prstGeom prst="rect">
            <a:avLst/>
          </a:prstGeom>
          <a:noFill/>
        </p:spPr>
        <p:txBody>
          <a:bodyPr wrap="square" rtlCol="0">
            <a:spAutoFit/>
          </a:bodyPr>
          <a:lstStyle/>
          <a:p>
            <a:r>
              <a:rPr lang="en-US" sz="3200" b="1" dirty="0">
                <a:latin typeface="Candara" panose="020E0502030303020204" pitchFamily="34" charset="0"/>
              </a:rPr>
              <a:t>Training Work</a:t>
            </a:r>
            <a:endParaRPr lang="en-US" sz="3200" dirty="0">
              <a:latin typeface="Candara" panose="020E0502030303020204" pitchFamily="34" charset="0"/>
            </a:endParaRPr>
          </a:p>
        </p:txBody>
      </p:sp>
      <p:graphicFrame>
        <p:nvGraphicFramePr>
          <p:cNvPr id="3" name="Table 3">
            <a:extLst>
              <a:ext uri="{FF2B5EF4-FFF2-40B4-BE49-F238E27FC236}">
                <a16:creationId xmlns:a16="http://schemas.microsoft.com/office/drawing/2014/main" id="{A27CEE54-F3AC-7A82-F20E-7EB109532A52}"/>
              </a:ext>
            </a:extLst>
          </p:cNvPr>
          <p:cNvGraphicFramePr>
            <a:graphicFrameLocks noGrp="1"/>
          </p:cNvGraphicFramePr>
          <p:nvPr/>
        </p:nvGraphicFramePr>
        <p:xfrm>
          <a:off x="362226" y="1659835"/>
          <a:ext cx="7390297" cy="4411529"/>
        </p:xfrm>
        <a:graphic>
          <a:graphicData uri="http://schemas.openxmlformats.org/drawingml/2006/table">
            <a:tbl>
              <a:tblPr firstRow="1" bandRow="1">
                <a:tableStyleId>{5C22544A-7EE6-4342-B048-85BDC9FD1C3A}</a:tableStyleId>
              </a:tblPr>
              <a:tblGrid>
                <a:gridCol w="1239593">
                  <a:extLst>
                    <a:ext uri="{9D8B030D-6E8A-4147-A177-3AD203B41FA5}">
                      <a16:colId xmlns:a16="http://schemas.microsoft.com/office/drawing/2014/main" val="1784741255"/>
                    </a:ext>
                  </a:extLst>
                </a:gridCol>
                <a:gridCol w="629792">
                  <a:extLst>
                    <a:ext uri="{9D8B030D-6E8A-4147-A177-3AD203B41FA5}">
                      <a16:colId xmlns:a16="http://schemas.microsoft.com/office/drawing/2014/main" val="460011118"/>
                    </a:ext>
                  </a:extLst>
                </a:gridCol>
                <a:gridCol w="1333198">
                  <a:extLst>
                    <a:ext uri="{9D8B030D-6E8A-4147-A177-3AD203B41FA5}">
                      <a16:colId xmlns:a16="http://schemas.microsoft.com/office/drawing/2014/main" val="2763113725"/>
                    </a:ext>
                  </a:extLst>
                </a:gridCol>
                <a:gridCol w="1104182">
                  <a:extLst>
                    <a:ext uri="{9D8B030D-6E8A-4147-A177-3AD203B41FA5}">
                      <a16:colId xmlns:a16="http://schemas.microsoft.com/office/drawing/2014/main" val="3871367055"/>
                    </a:ext>
                  </a:extLst>
                </a:gridCol>
                <a:gridCol w="1104182">
                  <a:extLst>
                    <a:ext uri="{9D8B030D-6E8A-4147-A177-3AD203B41FA5}">
                      <a16:colId xmlns:a16="http://schemas.microsoft.com/office/drawing/2014/main" val="332456884"/>
                    </a:ext>
                  </a:extLst>
                </a:gridCol>
                <a:gridCol w="989675">
                  <a:extLst>
                    <a:ext uri="{9D8B030D-6E8A-4147-A177-3AD203B41FA5}">
                      <a16:colId xmlns:a16="http://schemas.microsoft.com/office/drawing/2014/main" val="1868208196"/>
                    </a:ext>
                  </a:extLst>
                </a:gridCol>
                <a:gridCol w="989675">
                  <a:extLst>
                    <a:ext uri="{9D8B030D-6E8A-4147-A177-3AD203B41FA5}">
                      <a16:colId xmlns:a16="http://schemas.microsoft.com/office/drawing/2014/main" val="2650710548"/>
                    </a:ext>
                  </a:extLst>
                </a:gridCol>
              </a:tblGrid>
              <a:tr h="640709">
                <a:tc>
                  <a:txBody>
                    <a:bodyPr/>
                    <a:lstStyle/>
                    <a:p>
                      <a:r>
                        <a:rPr lang="en-US" dirty="0"/>
                        <a:t>Model</a:t>
                      </a:r>
                    </a:p>
                  </a:txBody>
                  <a:tcPr/>
                </a:tc>
                <a:tc>
                  <a:txBody>
                    <a:bodyPr/>
                    <a:lstStyle/>
                    <a:p>
                      <a:r>
                        <a:rPr lang="en-US" dirty="0"/>
                        <a:t>Size</a:t>
                      </a:r>
                    </a:p>
                  </a:txBody>
                  <a:tcPr/>
                </a:tc>
                <a:tc>
                  <a:txBody>
                    <a:bodyPr/>
                    <a:lstStyle/>
                    <a:p>
                      <a:r>
                        <a:rPr lang="en-US" dirty="0"/>
                        <a:t>Channel Num</a:t>
                      </a:r>
                    </a:p>
                  </a:txBody>
                  <a:tcPr/>
                </a:tc>
                <a:tc>
                  <a:txBody>
                    <a:bodyPr/>
                    <a:lstStyle/>
                    <a:p>
                      <a:r>
                        <a:rPr lang="en-US" dirty="0"/>
                        <a:t>Loss</a:t>
                      </a:r>
                    </a:p>
                  </a:txBody>
                  <a:tcPr/>
                </a:tc>
                <a:tc>
                  <a:txBody>
                    <a:bodyPr/>
                    <a:lstStyle/>
                    <a:p>
                      <a:r>
                        <a:rPr lang="en-US" dirty="0"/>
                        <a:t>Batch Size</a:t>
                      </a:r>
                    </a:p>
                  </a:txBody>
                  <a:tcPr/>
                </a:tc>
                <a:tc>
                  <a:txBody>
                    <a:bodyPr/>
                    <a:lstStyle/>
                    <a:p>
                      <a:r>
                        <a:rPr lang="en-US" dirty="0"/>
                        <a:t>Train on</a:t>
                      </a:r>
                    </a:p>
                  </a:txBody>
                  <a:tcPr/>
                </a:tc>
                <a:tc>
                  <a:txBody>
                    <a:bodyPr/>
                    <a:lstStyle/>
                    <a:p>
                      <a:r>
                        <a:rPr lang="en-US" dirty="0"/>
                        <a:t>Training Statue</a:t>
                      </a:r>
                    </a:p>
                  </a:txBody>
                  <a:tcPr/>
                </a:tc>
                <a:extLst>
                  <a:ext uri="{0D108BD9-81ED-4DB2-BD59-A6C34878D82A}">
                    <a16:rowId xmlns:a16="http://schemas.microsoft.com/office/drawing/2014/main" val="877204987"/>
                  </a:ext>
                </a:extLst>
              </a:tr>
              <a:tr h="353204">
                <a:tc>
                  <a:txBody>
                    <a:bodyPr/>
                    <a:lstStyle/>
                    <a:p>
                      <a:r>
                        <a:rPr lang="en-US" dirty="0"/>
                        <a:t>GCNN-5</a:t>
                      </a:r>
                    </a:p>
                  </a:txBody>
                  <a:tcPr/>
                </a:tc>
                <a:tc>
                  <a:txBody>
                    <a:bodyPr/>
                    <a:lstStyle/>
                    <a:p>
                      <a:r>
                        <a:rPr lang="en-US" dirty="0"/>
                        <a:t>512</a:t>
                      </a:r>
                    </a:p>
                  </a:txBody>
                  <a:tcPr/>
                </a:tc>
                <a:tc>
                  <a:txBody>
                    <a:bodyPr/>
                    <a:lstStyle/>
                    <a:p>
                      <a:r>
                        <a:rPr lang="en-US" dirty="0"/>
                        <a:t>64</a:t>
                      </a:r>
                    </a:p>
                  </a:txBody>
                  <a:tcPr/>
                </a:tc>
                <a:tc>
                  <a:txBody>
                    <a:bodyPr/>
                    <a:lstStyle/>
                    <a:p>
                      <a:endParaRPr lang="en-US" dirty="0"/>
                    </a:p>
                  </a:txBody>
                  <a:tcPr/>
                </a:tc>
                <a:tc>
                  <a:txBody>
                    <a:bodyPr/>
                    <a:lstStyle/>
                    <a:p>
                      <a:r>
                        <a:rPr lang="en-US" dirty="0"/>
                        <a:t>4</a:t>
                      </a:r>
                    </a:p>
                  </a:txBody>
                  <a:tcPr/>
                </a:tc>
                <a:tc>
                  <a:txBody>
                    <a:bodyPr/>
                    <a:lstStyle/>
                    <a:p>
                      <a:r>
                        <a:rPr lang="en-US" dirty="0"/>
                        <a:t>1000</a:t>
                      </a:r>
                    </a:p>
                  </a:txBody>
                  <a:tcPr/>
                </a:tc>
                <a:tc>
                  <a:txBody>
                    <a:bodyPr/>
                    <a:lstStyle/>
                    <a:p>
                      <a:r>
                        <a:rPr lang="en-US" dirty="0"/>
                        <a:t>trained</a:t>
                      </a:r>
                    </a:p>
                  </a:txBody>
                  <a:tcPr>
                    <a:solidFill>
                      <a:schemeClr val="accent6"/>
                    </a:solidFill>
                  </a:tcPr>
                </a:tc>
                <a:extLst>
                  <a:ext uri="{0D108BD9-81ED-4DB2-BD59-A6C34878D82A}">
                    <a16:rowId xmlns:a16="http://schemas.microsoft.com/office/drawing/2014/main" val="1285800098"/>
                  </a:ext>
                </a:extLst>
              </a:tr>
              <a:tr h="371205">
                <a:tc>
                  <a:txBody>
                    <a:bodyPr/>
                    <a:lstStyle/>
                    <a:p>
                      <a:r>
                        <a:rPr lang="en-US" dirty="0"/>
                        <a:t>GCNN-5</a:t>
                      </a:r>
                    </a:p>
                  </a:txBody>
                  <a:tcPr/>
                </a:tc>
                <a:tc>
                  <a:txBody>
                    <a:bodyPr/>
                    <a:lstStyle/>
                    <a:p>
                      <a:r>
                        <a:rPr lang="en-US" dirty="0"/>
                        <a:t>128</a:t>
                      </a:r>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r>
                        <a:rPr lang="en-US" dirty="0"/>
                        <a:t>pending</a:t>
                      </a:r>
                    </a:p>
                  </a:txBody>
                  <a:tcPr/>
                </a:tc>
                <a:extLst>
                  <a:ext uri="{0D108BD9-81ED-4DB2-BD59-A6C34878D82A}">
                    <a16:rowId xmlns:a16="http://schemas.microsoft.com/office/drawing/2014/main" val="896629137"/>
                  </a:ext>
                </a:extLst>
              </a:tr>
              <a:tr h="371205">
                <a:tc>
                  <a:txBody>
                    <a:bodyPr/>
                    <a:lstStyle/>
                    <a:p>
                      <a:r>
                        <a:rPr lang="en-US" dirty="0"/>
                        <a:t>GCNN-3</a:t>
                      </a:r>
                    </a:p>
                  </a:txBody>
                  <a:tcPr/>
                </a:tc>
                <a:tc>
                  <a:txBody>
                    <a:bodyPr/>
                    <a:lstStyle/>
                    <a:p>
                      <a:r>
                        <a:rPr lang="en-US" dirty="0"/>
                        <a:t>512</a:t>
                      </a:r>
                    </a:p>
                  </a:txBody>
                  <a:tcPr/>
                </a:tc>
                <a:tc>
                  <a:txBody>
                    <a:bodyPr/>
                    <a:lstStyle/>
                    <a:p>
                      <a:r>
                        <a:rPr lang="en-US" dirty="0"/>
                        <a:t>64</a:t>
                      </a:r>
                    </a:p>
                  </a:txBody>
                  <a:tcPr/>
                </a:tc>
                <a:tc>
                  <a:txBody>
                    <a:bodyPr/>
                    <a:lstStyle/>
                    <a:p>
                      <a:endParaRPr lang="en-US" dirty="0"/>
                    </a:p>
                  </a:txBody>
                  <a:tcPr/>
                </a:tc>
                <a:tc>
                  <a:txBody>
                    <a:bodyPr/>
                    <a:lstStyle/>
                    <a:p>
                      <a:r>
                        <a:rPr lang="en-US" dirty="0"/>
                        <a:t>4</a:t>
                      </a:r>
                    </a:p>
                  </a:txBody>
                  <a:tcPr/>
                </a:tc>
                <a:tc>
                  <a:txBody>
                    <a:bodyPr/>
                    <a:lstStyle/>
                    <a:p>
                      <a:r>
                        <a:rPr lang="en-US" dirty="0"/>
                        <a:t>1000</a:t>
                      </a:r>
                    </a:p>
                  </a:txBody>
                  <a:tcPr/>
                </a:tc>
                <a:tc>
                  <a:txBody>
                    <a:bodyPr/>
                    <a:lstStyle/>
                    <a:p>
                      <a:r>
                        <a:rPr lang="en-US" dirty="0"/>
                        <a:t>Trained</a:t>
                      </a:r>
                    </a:p>
                  </a:txBody>
                  <a:tcPr>
                    <a:solidFill>
                      <a:schemeClr val="accent6"/>
                    </a:solidFill>
                  </a:tcPr>
                </a:tc>
                <a:extLst>
                  <a:ext uri="{0D108BD9-81ED-4DB2-BD59-A6C34878D82A}">
                    <a16:rowId xmlns:a16="http://schemas.microsoft.com/office/drawing/2014/main" val="2067010791"/>
                  </a:ext>
                </a:extLst>
              </a:tr>
              <a:tr h="3712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GCNN-3</a:t>
                      </a:r>
                    </a:p>
                  </a:txBody>
                  <a:tcPr/>
                </a:tc>
                <a:tc>
                  <a:txBody>
                    <a:bodyPr/>
                    <a:lstStyle/>
                    <a:p>
                      <a:r>
                        <a:rPr lang="en-US" dirty="0"/>
                        <a:t>512</a:t>
                      </a:r>
                    </a:p>
                  </a:txBody>
                  <a:tcPr/>
                </a:tc>
                <a:tc>
                  <a:txBody>
                    <a:bodyPr/>
                    <a:lstStyle/>
                    <a:p>
                      <a:r>
                        <a:rPr lang="en-US" dirty="0"/>
                        <a:t>32</a:t>
                      </a:r>
                    </a:p>
                  </a:txBody>
                  <a:tcPr/>
                </a:tc>
                <a:tc>
                  <a:txBody>
                    <a:bodyPr/>
                    <a:lstStyle/>
                    <a:p>
                      <a:endParaRPr lang="en-US" dirty="0"/>
                    </a:p>
                  </a:txBody>
                  <a:tcPr/>
                </a:tc>
                <a:tc>
                  <a:txBody>
                    <a:bodyPr/>
                    <a:lstStyle/>
                    <a:p>
                      <a:r>
                        <a:rPr lang="en-US" dirty="0"/>
                        <a:t>8</a:t>
                      </a:r>
                    </a:p>
                  </a:txBody>
                  <a:tcPr/>
                </a:tc>
                <a:tc>
                  <a:txBody>
                    <a:bodyPr/>
                    <a:lstStyle/>
                    <a:p>
                      <a:r>
                        <a:rPr lang="en-US" dirty="0"/>
                        <a:t>1000</a:t>
                      </a:r>
                    </a:p>
                  </a:txBody>
                  <a:tcPr/>
                </a:tc>
                <a:tc>
                  <a:txBody>
                    <a:bodyPr/>
                    <a:lstStyle/>
                    <a:p>
                      <a:r>
                        <a:rPr lang="en-US" dirty="0"/>
                        <a:t>Trained</a:t>
                      </a:r>
                    </a:p>
                  </a:txBody>
                  <a:tcPr>
                    <a:solidFill>
                      <a:schemeClr val="accent6"/>
                    </a:solidFill>
                  </a:tcPr>
                </a:tc>
                <a:extLst>
                  <a:ext uri="{0D108BD9-81ED-4DB2-BD59-A6C34878D82A}">
                    <a16:rowId xmlns:a16="http://schemas.microsoft.com/office/drawing/2014/main" val="2021133238"/>
                  </a:ext>
                </a:extLst>
              </a:tr>
              <a:tr h="371205">
                <a:tc>
                  <a:txBody>
                    <a:bodyPr/>
                    <a:lstStyle/>
                    <a:p>
                      <a:r>
                        <a:rPr lang="en-US" dirty="0"/>
                        <a:t>GCNN-3</a:t>
                      </a:r>
                    </a:p>
                  </a:txBody>
                  <a:tcPr/>
                </a:tc>
                <a:tc>
                  <a:txBody>
                    <a:bodyPr/>
                    <a:lstStyle/>
                    <a:p>
                      <a:r>
                        <a:rPr lang="en-US" dirty="0"/>
                        <a:t>64</a:t>
                      </a:r>
                    </a:p>
                  </a:txBody>
                  <a:tcPr/>
                </a:tc>
                <a:tc>
                  <a:txBody>
                    <a:bodyPr/>
                    <a:lstStyle/>
                    <a:p>
                      <a:r>
                        <a:rPr lang="en-US" dirty="0"/>
                        <a:t>128</a:t>
                      </a:r>
                    </a:p>
                  </a:txBody>
                  <a:tcPr/>
                </a:tc>
                <a:tc>
                  <a:txBody>
                    <a:bodyPr/>
                    <a:lstStyle/>
                    <a:p>
                      <a:endParaRPr lang="en-US" dirty="0"/>
                    </a:p>
                  </a:txBody>
                  <a:tcPr/>
                </a:tc>
                <a:tc>
                  <a:txBody>
                    <a:bodyPr/>
                    <a:lstStyle/>
                    <a:p>
                      <a:r>
                        <a:rPr lang="en-US" dirty="0"/>
                        <a:t>64</a:t>
                      </a:r>
                    </a:p>
                  </a:txBody>
                  <a:tcPr/>
                </a:tc>
                <a:tc>
                  <a:txBody>
                    <a:bodyPr/>
                    <a:lstStyle/>
                    <a:p>
                      <a:r>
                        <a:rPr lang="en-US" dirty="0"/>
                        <a:t>6000</a:t>
                      </a:r>
                    </a:p>
                  </a:txBody>
                  <a:tcPr/>
                </a:tc>
                <a:tc>
                  <a:txBody>
                    <a:bodyPr/>
                    <a:lstStyle/>
                    <a:p>
                      <a:r>
                        <a:rPr lang="en-US" dirty="0"/>
                        <a:t>Trained</a:t>
                      </a:r>
                    </a:p>
                  </a:txBody>
                  <a:tcPr>
                    <a:solidFill>
                      <a:schemeClr val="accent6"/>
                    </a:solidFill>
                  </a:tcPr>
                </a:tc>
                <a:extLst>
                  <a:ext uri="{0D108BD9-81ED-4DB2-BD59-A6C34878D82A}">
                    <a16:rowId xmlns:a16="http://schemas.microsoft.com/office/drawing/2014/main" val="2736361425"/>
                  </a:ext>
                </a:extLst>
              </a:tr>
              <a:tr h="637137">
                <a:tc>
                  <a:txBody>
                    <a:bodyPr/>
                    <a:lstStyle/>
                    <a:p>
                      <a:r>
                        <a:rPr lang="en-US" dirty="0"/>
                        <a:t>Image Guided</a:t>
                      </a:r>
                    </a:p>
                  </a:txBody>
                  <a:tcPr/>
                </a:tc>
                <a:tc>
                  <a:txBody>
                    <a:bodyPr/>
                    <a:lstStyle/>
                    <a:p>
                      <a:r>
                        <a:rPr lang="en-US" dirty="0"/>
                        <a:t>512</a:t>
                      </a:r>
                    </a:p>
                  </a:txBody>
                  <a:tcPr/>
                </a:tc>
                <a:tc>
                  <a:txBody>
                    <a:bodyPr/>
                    <a:lstStyle/>
                    <a:p>
                      <a:r>
                        <a:rPr lang="en-US" dirty="0"/>
                        <a:t>64</a:t>
                      </a:r>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pending</a:t>
                      </a:r>
                    </a:p>
                    <a:p>
                      <a:endParaRPr lang="en-US" dirty="0"/>
                    </a:p>
                  </a:txBody>
                  <a:tcPr/>
                </a:tc>
                <a:extLst>
                  <a:ext uri="{0D108BD9-81ED-4DB2-BD59-A6C34878D82A}">
                    <a16:rowId xmlns:a16="http://schemas.microsoft.com/office/drawing/2014/main" val="2275136016"/>
                  </a:ext>
                </a:extLst>
              </a:tr>
              <a:tr h="637137">
                <a:tc>
                  <a:txBody>
                    <a:bodyPr/>
                    <a:lstStyle/>
                    <a:p>
                      <a:r>
                        <a:rPr lang="en-US" dirty="0"/>
                        <a:t>Light Guided</a:t>
                      </a:r>
                    </a:p>
                  </a:txBody>
                  <a:tcPr/>
                </a:tc>
                <a:tc>
                  <a:txBody>
                    <a:bodyPr/>
                    <a:lstStyle/>
                    <a:p>
                      <a:r>
                        <a:rPr lang="en-US" dirty="0"/>
                        <a:t>512</a:t>
                      </a:r>
                    </a:p>
                  </a:txBody>
                  <a:tcPr/>
                </a:tc>
                <a:tc>
                  <a:txBody>
                    <a:bodyPr/>
                    <a:lstStyle/>
                    <a:p>
                      <a:r>
                        <a:rPr lang="en-US" dirty="0"/>
                        <a:t>32</a:t>
                      </a:r>
                    </a:p>
                  </a:txBody>
                  <a:tcPr/>
                </a:tc>
                <a:tc>
                  <a:txBody>
                    <a:bodyPr/>
                    <a:lstStyle/>
                    <a:p>
                      <a:r>
                        <a:rPr lang="en-US" dirty="0" err="1"/>
                        <a:t>Albedo,light</a:t>
                      </a:r>
                      <a:endParaRPr lang="en-US" dirty="0"/>
                    </a:p>
                  </a:txBody>
                  <a:tcPr/>
                </a:tc>
                <a:tc>
                  <a:txBody>
                    <a:bodyPr/>
                    <a:lstStyle/>
                    <a:p>
                      <a:r>
                        <a:rPr lang="en-US" dirty="0"/>
                        <a:t>5</a:t>
                      </a:r>
                    </a:p>
                  </a:txBody>
                  <a:tcPr/>
                </a:tc>
                <a:tc>
                  <a:txBody>
                    <a:bodyPr/>
                    <a:lstStyle/>
                    <a:p>
                      <a:r>
                        <a:rPr lang="en-US" dirty="0"/>
                        <a:t>1000</a:t>
                      </a:r>
                    </a:p>
                  </a:txBody>
                  <a:tcPr/>
                </a:tc>
                <a:tc>
                  <a:txBody>
                    <a:bodyPr/>
                    <a:lstStyle/>
                    <a:p>
                      <a:r>
                        <a:rPr lang="en-US" dirty="0"/>
                        <a:t>pending</a:t>
                      </a:r>
                    </a:p>
                  </a:txBody>
                  <a:tcPr>
                    <a:solidFill>
                      <a:schemeClr val="bg1"/>
                    </a:solidFill>
                  </a:tcPr>
                </a:tc>
                <a:extLst>
                  <a:ext uri="{0D108BD9-81ED-4DB2-BD59-A6C34878D82A}">
                    <a16:rowId xmlns:a16="http://schemas.microsoft.com/office/drawing/2014/main" val="4051206462"/>
                  </a:ext>
                </a:extLst>
              </a:tr>
              <a:tr h="637137">
                <a:tc>
                  <a:txBody>
                    <a:bodyPr/>
                    <a:lstStyle/>
                    <a:p>
                      <a:r>
                        <a:rPr lang="en-US" dirty="0"/>
                        <a:t>Light guided </a:t>
                      </a:r>
                    </a:p>
                  </a:txBody>
                  <a:tcPr>
                    <a:solidFill>
                      <a:schemeClr val="accent2">
                        <a:lumMod val="75000"/>
                      </a:schemeClr>
                    </a:solidFill>
                  </a:tcPr>
                </a:tc>
                <a:tc>
                  <a:txBody>
                    <a:bodyPr/>
                    <a:lstStyle/>
                    <a:p>
                      <a:r>
                        <a:rPr lang="en-US" dirty="0"/>
                        <a:t>512</a:t>
                      </a:r>
                    </a:p>
                  </a:txBody>
                  <a:tcPr>
                    <a:solidFill>
                      <a:schemeClr val="accent2">
                        <a:lumMod val="75000"/>
                      </a:schemeClr>
                    </a:solidFill>
                  </a:tcPr>
                </a:tc>
                <a:tc>
                  <a:txBody>
                    <a:bodyPr/>
                    <a:lstStyle/>
                    <a:p>
                      <a:r>
                        <a:rPr lang="en-US" dirty="0"/>
                        <a:t>32</a:t>
                      </a:r>
                    </a:p>
                  </a:txBody>
                  <a:tcPr>
                    <a:solidFill>
                      <a:schemeClr val="accent2">
                        <a:lumMod val="75000"/>
                      </a:schemeClr>
                    </a:solidFill>
                  </a:tcPr>
                </a:tc>
                <a:tc>
                  <a:txBody>
                    <a:bodyPr/>
                    <a:lstStyle/>
                    <a:p>
                      <a:r>
                        <a:rPr lang="en-US" dirty="0"/>
                        <a:t>Albedo </a:t>
                      </a:r>
                    </a:p>
                  </a:txBody>
                  <a:tcPr>
                    <a:solidFill>
                      <a:schemeClr val="accent2">
                        <a:lumMod val="75000"/>
                      </a:schemeClr>
                    </a:solidFill>
                  </a:tcPr>
                </a:tc>
                <a:tc>
                  <a:txBody>
                    <a:bodyPr/>
                    <a:lstStyle/>
                    <a:p>
                      <a:r>
                        <a:rPr lang="en-US" dirty="0"/>
                        <a:t>8</a:t>
                      </a:r>
                    </a:p>
                  </a:txBody>
                  <a:tcPr>
                    <a:solidFill>
                      <a:schemeClr val="accent2">
                        <a:lumMod val="75000"/>
                      </a:schemeClr>
                    </a:solidFill>
                  </a:tcPr>
                </a:tc>
                <a:tc>
                  <a:txBody>
                    <a:bodyPr/>
                    <a:lstStyle/>
                    <a:p>
                      <a:r>
                        <a:rPr lang="en-US" dirty="0"/>
                        <a:t>1000</a:t>
                      </a:r>
                    </a:p>
                  </a:txBody>
                  <a:tcPr>
                    <a:solidFill>
                      <a:schemeClr val="accent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training</a:t>
                      </a:r>
                    </a:p>
                    <a:p>
                      <a:endParaRPr lang="en-US" dirty="0"/>
                    </a:p>
                  </a:txBody>
                  <a:tcPr>
                    <a:solidFill>
                      <a:schemeClr val="accent4"/>
                    </a:solidFill>
                  </a:tcPr>
                </a:tc>
                <a:extLst>
                  <a:ext uri="{0D108BD9-81ED-4DB2-BD59-A6C34878D82A}">
                    <a16:rowId xmlns:a16="http://schemas.microsoft.com/office/drawing/2014/main" val="2364228255"/>
                  </a:ext>
                </a:extLst>
              </a:tr>
            </a:tbl>
          </a:graphicData>
        </a:graphic>
      </p:graphicFrame>
    </p:spTree>
    <p:extLst>
      <p:ext uri="{BB962C8B-B14F-4D97-AF65-F5344CB8AC3E}">
        <p14:creationId xmlns:p14="http://schemas.microsoft.com/office/powerpoint/2010/main" val="3763194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A0F304-3933-6C0B-A345-078432DA1E07}"/>
              </a:ext>
            </a:extLst>
          </p:cNvPr>
          <p:cNvSpPr>
            <a:spLocks noGrp="1"/>
          </p:cNvSpPr>
          <p:nvPr>
            <p:ph type="title"/>
          </p:nvPr>
        </p:nvSpPr>
        <p:spPr>
          <a:xfrm>
            <a:off x="195088" y="555177"/>
            <a:ext cx="12107544" cy="545653"/>
          </a:xfrm>
        </p:spPr>
        <p:txBody>
          <a:bodyPr>
            <a:normAutofit/>
          </a:bodyPr>
          <a:lstStyle/>
          <a:p>
            <a:r>
              <a:rPr lang="en-US" sz="3200" dirty="0"/>
              <a:t>Improved Normal Inference from Calibrated illuminated RGB-d images</a:t>
            </a:r>
          </a:p>
        </p:txBody>
      </p:sp>
      <p:sp>
        <p:nvSpPr>
          <p:cNvPr id="4" name="Datumsplatzhalter 3">
            <a:extLst>
              <a:ext uri="{FF2B5EF4-FFF2-40B4-BE49-F238E27FC236}">
                <a16:creationId xmlns:a16="http://schemas.microsoft.com/office/drawing/2014/main" id="{805F55DF-5B79-EA42-3DBC-A9739B75EBC6}"/>
              </a:ext>
            </a:extLst>
          </p:cNvPr>
          <p:cNvSpPr>
            <a:spLocks noGrp="1"/>
          </p:cNvSpPr>
          <p:nvPr>
            <p:ph type="dt" sz="half" idx="10"/>
          </p:nvPr>
        </p:nvSpPr>
        <p:spPr/>
        <p:txBody>
          <a:bodyPr/>
          <a:lstStyle/>
          <a:p>
            <a:pPr rtl="0"/>
            <a:fld id="{83627DD0-092D-4AD9-AAE0-0513E170352E}" type="datetime1">
              <a:rPr lang="de-DE" smtClean="0"/>
              <a:t>09.08.2022</a:t>
            </a:fld>
            <a:endParaRPr lang="en-US" dirty="0"/>
          </a:p>
        </p:txBody>
      </p:sp>
      <p:pic>
        <p:nvPicPr>
          <p:cNvPr id="10" name="Grafik 9">
            <a:extLst>
              <a:ext uri="{FF2B5EF4-FFF2-40B4-BE49-F238E27FC236}">
                <a16:creationId xmlns:a16="http://schemas.microsoft.com/office/drawing/2014/main" id="{B8963331-5940-02EC-F625-8779AA7883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6538" y="1503833"/>
            <a:ext cx="3101970" cy="3101970"/>
          </a:xfrm>
          <a:prstGeom prst="rect">
            <a:avLst/>
          </a:prstGeom>
        </p:spPr>
      </p:pic>
      <p:pic>
        <p:nvPicPr>
          <p:cNvPr id="12" name="Grafik 11">
            <a:extLst>
              <a:ext uri="{FF2B5EF4-FFF2-40B4-BE49-F238E27FC236}">
                <a16:creationId xmlns:a16="http://schemas.microsoft.com/office/drawing/2014/main" id="{021D4D07-109C-7B4B-7631-0EB6CC5BCB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088" y="1503833"/>
            <a:ext cx="3101969" cy="3101969"/>
          </a:xfrm>
          <a:prstGeom prst="rect">
            <a:avLst/>
          </a:prstGeom>
        </p:spPr>
      </p:pic>
      <p:sp>
        <p:nvSpPr>
          <p:cNvPr id="14" name="Textfeld 13">
            <a:extLst>
              <a:ext uri="{FF2B5EF4-FFF2-40B4-BE49-F238E27FC236}">
                <a16:creationId xmlns:a16="http://schemas.microsoft.com/office/drawing/2014/main" id="{BD44CF49-5CF0-39BC-0AA3-23FE5CF01BEB}"/>
              </a:ext>
            </a:extLst>
          </p:cNvPr>
          <p:cNvSpPr txBox="1"/>
          <p:nvPr/>
        </p:nvSpPr>
        <p:spPr>
          <a:xfrm>
            <a:off x="3790412" y="4697273"/>
            <a:ext cx="2936959" cy="738664"/>
          </a:xfrm>
          <a:prstGeom prst="rect">
            <a:avLst/>
          </a:prstGeom>
          <a:noFill/>
        </p:spPr>
        <p:txBody>
          <a:bodyPr wrap="square" rtlCol="0">
            <a:spAutoFit/>
          </a:bodyPr>
          <a:lstStyle/>
          <a:p>
            <a:r>
              <a:rPr lang="de-DE" sz="1400" dirty="0">
                <a:latin typeface="Calibri" panose="020F0502020204030204" pitchFamily="34" charset="0"/>
                <a:cs typeface="Calibri" panose="020F0502020204030204" pitchFamily="34" charset="0"/>
              </a:rPr>
              <a:t>Depth </a:t>
            </a:r>
            <a:r>
              <a:rPr lang="en-US" sz="1400" dirty="0">
                <a:latin typeface="Calibri" panose="020F0502020204030204" pitchFamily="34" charset="0"/>
                <a:cs typeface="Calibri" panose="020F0502020204030204" pitchFamily="34" charset="0"/>
              </a:rPr>
              <a:t>Map</a:t>
            </a:r>
            <a:r>
              <a:rPr lang="de-DE" sz="1400" dirty="0">
                <a:latin typeface="Calibri" panose="020F0502020204030204" pitchFamily="34" charset="0"/>
                <a:cs typeface="Calibri" panose="020F0502020204030204" pitchFamily="34" charset="0"/>
              </a:rPr>
              <a:t> (</a:t>
            </a:r>
            <a:r>
              <a:rPr lang="en-US" sz="1400" dirty="0">
                <a:latin typeface="Calibri" panose="020F0502020204030204" pitchFamily="34" charset="0"/>
                <a:cs typeface="Calibri" panose="020F0502020204030204" pitchFamily="34" charset="0"/>
              </a:rPr>
              <a:t>semi-dense</a:t>
            </a:r>
            <a:r>
              <a:rPr lang="de-DE" sz="1400" dirty="0">
                <a:latin typeface="Calibri" panose="020F0502020204030204" pitchFamily="34" charset="0"/>
                <a:cs typeface="Calibri" panose="020F0502020204030204" pitchFamily="34" charset="0"/>
              </a:rPr>
              <a:t>) , and </a:t>
            </a:r>
            <a:r>
              <a:rPr lang="en-US" sz="1400" dirty="0">
                <a:latin typeface="Calibri" panose="020F0502020204030204" pitchFamily="34" charset="0"/>
                <a:cs typeface="Calibri" panose="020F0502020204030204" pitchFamily="34" charset="0"/>
              </a:rPr>
              <a:t>known</a:t>
            </a:r>
            <a:r>
              <a:rPr lang="de-DE" sz="1400" dirty="0">
                <a:latin typeface="Calibri" panose="020F0502020204030204" pitchFamily="34" charset="0"/>
                <a:cs typeface="Calibri" panose="020F0502020204030204" pitchFamily="34" charset="0"/>
              </a:rPr>
              <a:t> </a:t>
            </a:r>
            <a:r>
              <a:rPr lang="en-US" sz="1400" dirty="0">
                <a:latin typeface="Calibri" panose="020F0502020204030204" pitchFamily="34" charset="0"/>
                <a:cs typeface="Calibri" panose="020F0502020204030204" pitchFamily="34" charset="0"/>
              </a:rPr>
              <a:t>calibration</a:t>
            </a:r>
            <a:r>
              <a:rPr lang="de-DE" sz="1400" dirty="0">
                <a:latin typeface="Calibri" panose="020F0502020204030204" pitchFamily="34" charset="0"/>
                <a:cs typeface="Calibri" panose="020F0502020204030204" pitchFamily="34" charset="0"/>
              </a:rPr>
              <a:t> </a:t>
            </a:r>
          </a:p>
          <a:p>
            <a:r>
              <a:rPr lang="en-US" sz="1400" dirty="0">
                <a:latin typeface="Calibri" panose="020F0502020204030204" pitchFamily="34" charset="0"/>
                <a:cs typeface="Calibri" panose="020F0502020204030204" pitchFamily="34" charset="0"/>
              </a:rPr>
              <a:t>→point cloud or vertex map</a:t>
            </a:r>
          </a:p>
        </p:txBody>
      </p:sp>
      <p:sp>
        <p:nvSpPr>
          <p:cNvPr id="11" name="Textfeld 13">
            <a:extLst>
              <a:ext uri="{FF2B5EF4-FFF2-40B4-BE49-F238E27FC236}">
                <a16:creationId xmlns:a16="http://schemas.microsoft.com/office/drawing/2014/main" id="{970288CB-26E3-E361-8495-ED76CB3433BB}"/>
              </a:ext>
            </a:extLst>
          </p:cNvPr>
          <p:cNvSpPr txBox="1"/>
          <p:nvPr/>
        </p:nvSpPr>
        <p:spPr>
          <a:xfrm>
            <a:off x="853453" y="4768471"/>
            <a:ext cx="1469869"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Grayscale image </a:t>
            </a:r>
          </a:p>
        </p:txBody>
      </p:sp>
      <p:sp>
        <p:nvSpPr>
          <p:cNvPr id="5" name="Arrow: Right 4">
            <a:extLst>
              <a:ext uri="{FF2B5EF4-FFF2-40B4-BE49-F238E27FC236}">
                <a16:creationId xmlns:a16="http://schemas.microsoft.com/office/drawing/2014/main" id="{BCCBEB97-831B-9FD1-0A7C-873CD499E92B}"/>
              </a:ext>
            </a:extLst>
          </p:cNvPr>
          <p:cNvSpPr/>
          <p:nvPr/>
        </p:nvSpPr>
        <p:spPr>
          <a:xfrm>
            <a:off x="7217989" y="2689690"/>
            <a:ext cx="955627"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feld 13">
            <a:extLst>
              <a:ext uri="{FF2B5EF4-FFF2-40B4-BE49-F238E27FC236}">
                <a16:creationId xmlns:a16="http://schemas.microsoft.com/office/drawing/2014/main" id="{365F151C-13F5-6187-CD63-257406A1678F}"/>
              </a:ext>
            </a:extLst>
          </p:cNvPr>
          <p:cNvSpPr txBox="1"/>
          <p:nvPr/>
        </p:nvSpPr>
        <p:spPr>
          <a:xfrm>
            <a:off x="9255041" y="4786916"/>
            <a:ext cx="2936959"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Normal Map (semi-dense)</a:t>
            </a:r>
          </a:p>
        </p:txBody>
      </p:sp>
      <p:pic>
        <p:nvPicPr>
          <p:cNvPr id="9" name="Picture 8">
            <a:extLst>
              <a:ext uri="{FF2B5EF4-FFF2-40B4-BE49-F238E27FC236}">
                <a16:creationId xmlns:a16="http://schemas.microsoft.com/office/drawing/2014/main" id="{475CB471-C7BB-85A6-EC77-7F9621F0B9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3097" y="1503831"/>
            <a:ext cx="3114133" cy="3101968"/>
          </a:xfrm>
          <a:prstGeom prst="rect">
            <a:avLst/>
          </a:prstGeom>
        </p:spPr>
      </p:pic>
      <p:sp>
        <p:nvSpPr>
          <p:cNvPr id="20" name="Textfeld 13">
            <a:extLst>
              <a:ext uri="{FF2B5EF4-FFF2-40B4-BE49-F238E27FC236}">
                <a16:creationId xmlns:a16="http://schemas.microsoft.com/office/drawing/2014/main" id="{05E87B3C-48A7-DAE6-D58B-8D5AB9779B2E}"/>
              </a:ext>
            </a:extLst>
          </p:cNvPr>
          <p:cNvSpPr txBox="1"/>
          <p:nvPr/>
        </p:nvSpPr>
        <p:spPr>
          <a:xfrm>
            <a:off x="6986294" y="3272492"/>
            <a:ext cx="1515666" cy="1600438"/>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Standard method compute normal from point cloud using neighboring information or use Shape from shading</a:t>
            </a:r>
          </a:p>
        </p:txBody>
      </p:sp>
      <p:sp>
        <p:nvSpPr>
          <p:cNvPr id="21" name="Textfeld 13">
            <a:extLst>
              <a:ext uri="{FF2B5EF4-FFF2-40B4-BE49-F238E27FC236}">
                <a16:creationId xmlns:a16="http://schemas.microsoft.com/office/drawing/2014/main" id="{CA55BEB2-CE52-A88F-70C3-75A43A3F51BB}"/>
              </a:ext>
            </a:extLst>
          </p:cNvPr>
          <p:cNvSpPr txBox="1"/>
          <p:nvPr/>
        </p:nvSpPr>
        <p:spPr>
          <a:xfrm>
            <a:off x="3107094" y="5900694"/>
            <a:ext cx="8798768" cy="523220"/>
          </a:xfrm>
          <a:prstGeom prst="rect">
            <a:avLst/>
          </a:prstGeom>
          <a:noFill/>
        </p:spPr>
        <p:txBody>
          <a:bodyPr wrap="square" rtlCol="0">
            <a:spAutoFit/>
          </a:bodyPr>
          <a:lstStyle/>
          <a:p>
            <a:pPr marL="285750" indent="-285750">
              <a:buFontTx/>
              <a:buChar char="-"/>
            </a:pPr>
            <a:r>
              <a:rPr lang="en-US" sz="1400" dirty="0">
                <a:latin typeface="Calibri" panose="020F0502020204030204" pitchFamily="34" charset="0"/>
                <a:cs typeface="Calibri" panose="020F0502020204030204" pitchFamily="34" charset="0"/>
              </a:rPr>
              <a:t>Normal Map are only semi-dense, if mapped on mesh (dense), that is not good at all</a:t>
            </a:r>
          </a:p>
          <a:p>
            <a:pPr marL="285750" indent="-285750">
              <a:buFontTx/>
              <a:buChar char="-"/>
            </a:pPr>
            <a:r>
              <a:rPr lang="en-US" sz="1400" dirty="0">
                <a:latin typeface="Calibri" panose="020F0502020204030204" pitchFamily="34" charset="0"/>
                <a:cs typeface="Calibri" panose="020F0502020204030204" pitchFamily="34" charset="0"/>
              </a:rPr>
              <a:t>Dependent on chose neighbor size. If it is too small, → noise sensitive, If too large → too smooth and not crispy</a:t>
            </a:r>
          </a:p>
        </p:txBody>
      </p:sp>
      <p:pic>
        <p:nvPicPr>
          <p:cNvPr id="23" name="Picture 2">
            <a:extLst>
              <a:ext uri="{FF2B5EF4-FFF2-40B4-BE49-F238E27FC236}">
                <a16:creationId xmlns:a16="http://schemas.microsoft.com/office/drawing/2014/main" id="{19955E31-A58E-3EB2-6F80-A4590491975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00" t="4678" r="74557" b="74947"/>
          <a:stretch/>
        </p:blipFill>
        <p:spPr bwMode="auto">
          <a:xfrm>
            <a:off x="0" y="6130211"/>
            <a:ext cx="2906881" cy="727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1198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9D61E8-9928-33AB-9447-46DA4CD0F27A}"/>
              </a:ext>
            </a:extLst>
          </p:cNvPr>
          <p:cNvSpPr txBox="1"/>
          <p:nvPr/>
        </p:nvSpPr>
        <p:spPr>
          <a:xfrm>
            <a:off x="279400" y="1456035"/>
            <a:ext cx="11595100" cy="369332"/>
          </a:xfrm>
          <a:prstGeom prst="rect">
            <a:avLst/>
          </a:prstGeom>
          <a:noFill/>
        </p:spPr>
        <p:txBody>
          <a:bodyPr wrap="square" rtlCol="0">
            <a:spAutoFit/>
          </a:bodyPr>
          <a:lstStyle/>
          <a:p>
            <a:r>
              <a:rPr lang="en-US" dirty="0">
                <a:latin typeface="Candara" panose="020E0502030303020204" pitchFamily="34" charset="0"/>
              </a:rPr>
              <a:t>For the illumination based method,  I added following codes at the end of GCNN network to predict the albedo,</a:t>
            </a:r>
          </a:p>
        </p:txBody>
      </p:sp>
      <p:sp>
        <p:nvSpPr>
          <p:cNvPr id="2" name="Rectangle 1">
            <a:extLst>
              <a:ext uri="{FF2B5EF4-FFF2-40B4-BE49-F238E27FC236}">
                <a16:creationId xmlns:a16="http://schemas.microsoft.com/office/drawing/2014/main" id="{20E8130D-BB1C-45DC-4678-85B7C195A664}"/>
              </a:ext>
            </a:extLst>
          </p:cNvPr>
          <p:cNvSpPr>
            <a:spLocks noChangeArrowheads="1"/>
          </p:cNvSpPr>
          <p:nvPr/>
        </p:nvSpPr>
        <p:spPr bwMode="auto">
          <a:xfrm>
            <a:off x="381000" y="2063115"/>
            <a:ext cx="7975600" cy="523220"/>
          </a:xfrm>
          <a:prstGeom prst="rect">
            <a:avLst/>
          </a:prstGeom>
          <a:solidFill>
            <a:srgbClr val="13131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400" b="0" i="0" u="none" strike="noStrike" cap="none" normalizeH="0" baseline="0" dirty="0" err="1">
                <a:ln>
                  <a:noFill/>
                </a:ln>
                <a:solidFill>
                  <a:srgbClr val="EBEBEB"/>
                </a:solidFill>
                <a:effectLst/>
                <a:latin typeface="Arial Unicode MS"/>
                <a:ea typeface="Fira Code" panose="020B0604020202020204" pitchFamily="49" charset="0"/>
              </a:rPr>
              <a:t>x_g</a:t>
            </a:r>
            <a:r>
              <a:rPr kumimoji="0" lang="de-DE" altLang="de-DE" sz="1400" b="0" i="0" u="none" strike="noStrike" cap="none" normalizeH="0" baseline="0" dirty="0">
                <a:ln>
                  <a:noFill/>
                </a:ln>
                <a:solidFill>
                  <a:srgbClr val="EBEBEB"/>
                </a:solidFill>
                <a:effectLst/>
                <a:latin typeface="Arial Unicode MS"/>
                <a:ea typeface="Fira Code" panose="020B0604020202020204" pitchFamily="49" charset="0"/>
              </a:rPr>
              <a:t> = </a:t>
            </a:r>
            <a:r>
              <a:rPr lang="de-DE" altLang="de-DE" sz="1400" dirty="0" err="1">
                <a:solidFill>
                  <a:srgbClr val="94558D"/>
                </a:solidFill>
                <a:latin typeface="Arial Unicode MS"/>
                <a:ea typeface="Fira Code" panose="020B0604020202020204" pitchFamily="49" charset="0"/>
              </a:rPr>
              <a:t>Gconv</a:t>
            </a:r>
            <a:r>
              <a:rPr kumimoji="0" lang="de-DE" altLang="de-DE" sz="1400" b="0" i="0" u="none" strike="noStrike" cap="none" normalizeH="0" baseline="0" dirty="0">
                <a:ln>
                  <a:noFill/>
                </a:ln>
                <a:solidFill>
                  <a:srgbClr val="EBEBEB"/>
                </a:solidFill>
                <a:effectLst/>
                <a:latin typeface="Arial Unicode MS"/>
                <a:ea typeface="Fira Code" panose="020B0604020202020204" pitchFamily="49" charset="0"/>
              </a:rPr>
              <a:t>(torch.cat((</a:t>
            </a:r>
            <a:r>
              <a:rPr kumimoji="0" lang="de-DE" altLang="de-DE" sz="1400" b="0" i="0" u="none" strike="noStrike" cap="none" normalizeH="0" baseline="0" dirty="0" err="1">
                <a:ln>
                  <a:noFill/>
                </a:ln>
                <a:solidFill>
                  <a:srgbClr val="EBEBEB"/>
                </a:solidFill>
                <a:effectLst/>
                <a:latin typeface="Arial Unicode MS"/>
                <a:ea typeface="Fira Code" panose="020B0604020202020204" pitchFamily="49" charset="0"/>
              </a:rPr>
              <a:t>x_normal_out</a:t>
            </a:r>
            <a:r>
              <a:rPr kumimoji="0" lang="de-DE" altLang="de-DE" sz="1400" b="1" i="0" u="none" strike="noStrike" cap="none" normalizeH="0" baseline="0" dirty="0">
                <a:ln>
                  <a:noFill/>
                </a:ln>
                <a:solidFill>
                  <a:srgbClr val="ED864A"/>
                </a:solidFill>
                <a:effectLst/>
                <a:latin typeface="Arial Unicode MS"/>
                <a:ea typeface="Fira Code" panose="020B0604020202020204" pitchFamily="49" charset="0"/>
              </a:rPr>
              <a:t>, </a:t>
            </a:r>
            <a:r>
              <a:rPr kumimoji="0" lang="de-DE" altLang="de-DE" sz="1400" b="0" i="0" u="none" strike="noStrike" cap="none" normalizeH="0" baseline="0" dirty="0" err="1">
                <a:ln>
                  <a:noFill/>
                </a:ln>
                <a:solidFill>
                  <a:srgbClr val="EBEBEB"/>
                </a:solidFill>
                <a:effectLst/>
                <a:latin typeface="Arial Unicode MS"/>
                <a:ea typeface="Fira Code" panose="020B0604020202020204" pitchFamily="49" charset="0"/>
              </a:rPr>
              <a:t>x_light</a:t>
            </a:r>
            <a:r>
              <a:rPr kumimoji="0" lang="de-DE" altLang="de-DE" sz="1400" b="0" i="0" u="none" strike="noStrike" cap="none" normalizeH="0" baseline="0" dirty="0">
                <a:ln>
                  <a:noFill/>
                </a:ln>
                <a:solidFill>
                  <a:srgbClr val="EBEBEB"/>
                </a:solidFill>
                <a:effectLst/>
                <a:latin typeface="Arial Unicode MS"/>
                <a:ea typeface="Fira Code" panose="020B0604020202020204" pitchFamily="49" charset="0"/>
              </a:rPr>
              <a:t>)</a:t>
            </a:r>
            <a:r>
              <a:rPr kumimoji="0" lang="de-DE" altLang="de-DE" sz="1400" b="1" i="0" u="none" strike="noStrike" cap="none" normalizeH="0" baseline="0" dirty="0">
                <a:ln>
                  <a:noFill/>
                </a:ln>
                <a:solidFill>
                  <a:srgbClr val="ED864A"/>
                </a:solidFill>
                <a:effectLst/>
                <a:latin typeface="Arial Unicode MS"/>
                <a:ea typeface="Fira Code" panose="020B0604020202020204" pitchFamily="49" charset="0"/>
              </a:rPr>
              <a:t>, </a:t>
            </a:r>
            <a:r>
              <a:rPr kumimoji="0" lang="de-DE" altLang="de-DE" sz="1400" b="1" i="0" u="none" strike="noStrike" cap="none" normalizeH="0" baseline="0" dirty="0">
                <a:ln>
                  <a:noFill/>
                </a:ln>
                <a:solidFill>
                  <a:srgbClr val="33CCFF"/>
                </a:solidFill>
                <a:effectLst/>
                <a:latin typeface="Arial Unicode MS"/>
                <a:ea typeface="Fira Code" panose="020B0604020202020204" pitchFamily="49" charset="0"/>
              </a:rPr>
              <a:t>1</a:t>
            </a:r>
            <a:r>
              <a:rPr kumimoji="0" lang="de-DE" altLang="de-DE" sz="1400" b="0" i="0" u="none" strike="noStrike" cap="none" normalizeH="0" baseline="0" dirty="0">
                <a:ln>
                  <a:noFill/>
                </a:ln>
                <a:solidFill>
                  <a:srgbClr val="EBEBEB"/>
                </a:solidFill>
                <a:effectLst/>
                <a:latin typeface="Arial Unicode MS"/>
                <a:ea typeface="Fira Code" panose="020B0604020202020204" pitchFamily="49" charset="0"/>
              </a:rPr>
              <a:t>))</a:t>
            </a:r>
            <a:br>
              <a:rPr kumimoji="0" lang="de-DE" altLang="de-DE" sz="1400" b="0" i="0" u="none" strike="noStrike" cap="none" normalizeH="0" baseline="0" dirty="0">
                <a:ln>
                  <a:noFill/>
                </a:ln>
                <a:solidFill>
                  <a:srgbClr val="EBEBEB"/>
                </a:solidFill>
                <a:effectLst/>
                <a:latin typeface="Arial Unicode MS"/>
                <a:ea typeface="Fira Code" panose="020B0604020202020204" pitchFamily="49" charset="0"/>
              </a:rPr>
            </a:br>
            <a:r>
              <a:rPr kumimoji="0" lang="de-DE" altLang="de-DE" sz="1400" b="0" i="0" u="none" strike="noStrike" cap="none" normalizeH="0" baseline="0" dirty="0" err="1">
                <a:ln>
                  <a:noFill/>
                </a:ln>
                <a:solidFill>
                  <a:srgbClr val="EBEBEB"/>
                </a:solidFill>
                <a:effectLst/>
                <a:latin typeface="Arial Unicode MS"/>
                <a:ea typeface="Fira Code" panose="020B0604020202020204" pitchFamily="49" charset="0"/>
              </a:rPr>
              <a:t>x_albedo</a:t>
            </a:r>
            <a:r>
              <a:rPr kumimoji="0" lang="de-DE" altLang="de-DE" sz="1400" b="0" i="0" u="none" strike="noStrike" cap="none" normalizeH="0" baseline="0" dirty="0">
                <a:ln>
                  <a:noFill/>
                </a:ln>
                <a:solidFill>
                  <a:srgbClr val="EBEBEB"/>
                </a:solidFill>
                <a:effectLst/>
                <a:latin typeface="Arial Unicode MS"/>
                <a:ea typeface="Fira Code" panose="020B0604020202020204" pitchFamily="49" charset="0"/>
              </a:rPr>
              <a:t> = </a:t>
            </a:r>
            <a:r>
              <a:rPr kumimoji="0" lang="de-DE" altLang="de-DE" sz="1400" b="0" i="0" u="none" strike="noStrike" cap="none" normalizeH="0" baseline="0" dirty="0" err="1">
                <a:ln>
                  <a:noFill/>
                </a:ln>
                <a:solidFill>
                  <a:srgbClr val="94558D"/>
                </a:solidFill>
                <a:effectLst/>
                <a:latin typeface="Arial Unicode MS"/>
                <a:ea typeface="Fira Code" panose="020B0604020202020204" pitchFamily="49" charset="0"/>
              </a:rPr>
              <a:t>Gconv</a:t>
            </a:r>
            <a:r>
              <a:rPr kumimoji="0" lang="de-DE" altLang="de-DE" sz="1400" b="0" i="0" u="none" strike="noStrike" cap="none" normalizeH="0" baseline="0" dirty="0">
                <a:ln>
                  <a:noFill/>
                </a:ln>
                <a:solidFill>
                  <a:srgbClr val="EBEBEB"/>
                </a:solidFill>
                <a:effectLst/>
                <a:latin typeface="Arial Unicode MS"/>
                <a:ea typeface="Fira Code" panose="020B0604020202020204" pitchFamily="49" charset="0"/>
              </a:rPr>
              <a:t>(torch.cat((</a:t>
            </a:r>
            <a:r>
              <a:rPr kumimoji="0" lang="de-DE" altLang="de-DE" sz="1400" b="0" i="0" u="none" strike="noStrike" cap="none" normalizeH="0" baseline="0" dirty="0" err="1">
                <a:ln>
                  <a:noFill/>
                </a:ln>
                <a:solidFill>
                  <a:srgbClr val="EBEBEB"/>
                </a:solidFill>
                <a:effectLst/>
                <a:latin typeface="Arial Unicode MS"/>
                <a:ea typeface="Fira Code" panose="020B0604020202020204" pitchFamily="49" charset="0"/>
              </a:rPr>
              <a:t>x_g</a:t>
            </a:r>
            <a:r>
              <a:rPr kumimoji="0" lang="de-DE" altLang="de-DE" sz="1400" b="1" i="0" u="none" strike="noStrike" cap="none" normalizeH="0" baseline="0" dirty="0">
                <a:ln>
                  <a:noFill/>
                </a:ln>
                <a:solidFill>
                  <a:srgbClr val="ED864A"/>
                </a:solidFill>
                <a:effectLst/>
                <a:latin typeface="Arial Unicode MS"/>
                <a:ea typeface="Fira Code" panose="020B0604020202020204" pitchFamily="49" charset="0"/>
              </a:rPr>
              <a:t>, </a:t>
            </a:r>
            <a:r>
              <a:rPr kumimoji="0" lang="de-DE" altLang="de-DE" sz="1400" b="0" i="0" u="none" strike="noStrike" cap="none" normalizeH="0" baseline="0" dirty="0" err="1">
                <a:ln>
                  <a:noFill/>
                </a:ln>
                <a:solidFill>
                  <a:srgbClr val="EBEBEB"/>
                </a:solidFill>
                <a:effectLst/>
                <a:latin typeface="Arial Unicode MS"/>
                <a:ea typeface="Fira Code" panose="020B0604020202020204" pitchFamily="49" charset="0"/>
              </a:rPr>
              <a:t>x_img</a:t>
            </a:r>
            <a:r>
              <a:rPr kumimoji="0" lang="de-DE" altLang="de-DE" sz="1400" b="0" i="0" u="none" strike="noStrike" cap="none" normalizeH="0" baseline="0" dirty="0">
                <a:ln>
                  <a:noFill/>
                </a:ln>
                <a:solidFill>
                  <a:srgbClr val="EBEBEB"/>
                </a:solidFill>
                <a:effectLst/>
                <a:latin typeface="Arial Unicode MS"/>
                <a:ea typeface="Fira Code" panose="020B0604020202020204" pitchFamily="49" charset="0"/>
              </a:rPr>
              <a:t>)</a:t>
            </a:r>
            <a:r>
              <a:rPr kumimoji="0" lang="de-DE" altLang="de-DE" sz="1400" b="1" i="0" u="none" strike="noStrike" cap="none" normalizeH="0" baseline="0" dirty="0">
                <a:ln>
                  <a:noFill/>
                </a:ln>
                <a:solidFill>
                  <a:srgbClr val="ED864A"/>
                </a:solidFill>
                <a:effectLst/>
                <a:latin typeface="Arial Unicode MS"/>
                <a:ea typeface="Fira Code" panose="020B0604020202020204" pitchFamily="49" charset="0"/>
              </a:rPr>
              <a:t>, </a:t>
            </a:r>
            <a:r>
              <a:rPr kumimoji="0" lang="de-DE" altLang="de-DE" sz="1400" b="1" i="0" u="none" strike="noStrike" cap="none" normalizeH="0" baseline="0" dirty="0">
                <a:ln>
                  <a:noFill/>
                </a:ln>
                <a:solidFill>
                  <a:srgbClr val="33CCFF"/>
                </a:solidFill>
                <a:effectLst/>
                <a:latin typeface="Arial Unicode MS"/>
                <a:ea typeface="Fira Code" panose="020B0604020202020204" pitchFamily="49" charset="0"/>
              </a:rPr>
              <a:t>1</a:t>
            </a:r>
            <a:r>
              <a:rPr kumimoji="0" lang="de-DE" altLang="de-DE" sz="1400" b="0" i="0" u="none" strike="noStrike" cap="none" normalizeH="0" baseline="0" dirty="0">
                <a:ln>
                  <a:noFill/>
                </a:ln>
                <a:solidFill>
                  <a:srgbClr val="EBEBEB"/>
                </a:solidFill>
                <a:effectLst/>
                <a:latin typeface="Arial Unicode MS"/>
                <a:ea typeface="Fira Code" panose="020B0604020202020204" pitchFamily="49" charset="0"/>
              </a:rPr>
              <a:t>))</a:t>
            </a:r>
            <a:endParaRPr kumimoji="0" lang="de-DE" altLang="de-DE" sz="14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BC767F70-2C9F-EFAF-445D-2C3F4D1CC049}"/>
              </a:ext>
            </a:extLst>
          </p:cNvPr>
          <p:cNvSpPr txBox="1"/>
          <p:nvPr/>
        </p:nvSpPr>
        <p:spPr>
          <a:xfrm>
            <a:off x="279400" y="2824083"/>
            <a:ext cx="10020300" cy="1754326"/>
          </a:xfrm>
          <a:prstGeom prst="rect">
            <a:avLst/>
          </a:prstGeom>
          <a:noFill/>
        </p:spPr>
        <p:txBody>
          <a:bodyPr wrap="square">
            <a:spAutoFit/>
          </a:bodyPr>
          <a:lstStyle/>
          <a:p>
            <a:r>
              <a:rPr lang="en-US" dirty="0">
                <a:latin typeface="Candara" panose="020E0502030303020204" pitchFamily="34" charset="0"/>
              </a:rPr>
              <a:t> and use  ||(rho(N*L)-I)||_2^2 to calculate the image loss with a mask for valid pixels, since the light direction  is calculated based on the semi-dense point clouds, therefore it is also very noisy. </a:t>
            </a:r>
          </a:p>
          <a:p>
            <a:endParaRPr lang="en-US" dirty="0">
              <a:latin typeface="Candara" panose="020E0502030303020204" pitchFamily="34" charset="0"/>
            </a:endParaRPr>
          </a:p>
          <a:p>
            <a:r>
              <a:rPr lang="en-US" dirty="0">
                <a:latin typeface="Candara" panose="020E0502030303020204" pitchFamily="34" charset="0"/>
              </a:rPr>
              <a:t>I also added the l2 loss of the normal.</a:t>
            </a:r>
          </a:p>
          <a:p>
            <a:endParaRPr lang="en-US" dirty="0">
              <a:latin typeface="Candara" panose="020E0502030303020204" pitchFamily="34" charset="0"/>
            </a:endParaRPr>
          </a:p>
          <a:p>
            <a:r>
              <a:rPr lang="en-US" dirty="0">
                <a:latin typeface="Candara" panose="020E0502030303020204" pitchFamily="34" charset="0"/>
              </a:rPr>
              <a:t>But it didn’t learn too much.</a:t>
            </a:r>
          </a:p>
        </p:txBody>
      </p:sp>
      <p:sp>
        <p:nvSpPr>
          <p:cNvPr id="7" name="TextBox 6">
            <a:extLst>
              <a:ext uri="{FF2B5EF4-FFF2-40B4-BE49-F238E27FC236}">
                <a16:creationId xmlns:a16="http://schemas.microsoft.com/office/drawing/2014/main" id="{EFE0DB10-C293-0FC9-F0E6-986B795FE3DC}"/>
              </a:ext>
            </a:extLst>
          </p:cNvPr>
          <p:cNvSpPr txBox="1"/>
          <p:nvPr/>
        </p:nvSpPr>
        <p:spPr>
          <a:xfrm>
            <a:off x="279400" y="371902"/>
            <a:ext cx="7062551" cy="584775"/>
          </a:xfrm>
          <a:prstGeom prst="rect">
            <a:avLst/>
          </a:prstGeom>
          <a:noFill/>
        </p:spPr>
        <p:txBody>
          <a:bodyPr wrap="square" rtlCol="0">
            <a:spAutoFit/>
          </a:bodyPr>
          <a:lstStyle/>
          <a:p>
            <a:r>
              <a:rPr lang="en-US" sz="3200" b="1" dirty="0">
                <a:latin typeface="Candara" panose="020E0502030303020204" pitchFamily="34" charset="0"/>
              </a:rPr>
              <a:t>light direction guided model</a:t>
            </a:r>
            <a:endParaRPr lang="en-US" sz="3200" dirty="0">
              <a:latin typeface="Candara" panose="020E0502030303020204" pitchFamily="34" charset="0"/>
            </a:endParaRPr>
          </a:p>
        </p:txBody>
      </p:sp>
    </p:spTree>
    <p:extLst>
      <p:ext uri="{BB962C8B-B14F-4D97-AF65-F5344CB8AC3E}">
        <p14:creationId xmlns:p14="http://schemas.microsoft.com/office/powerpoint/2010/main" val="2451424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9CAA61C-942B-FCF3-C7A1-BDF0C04A8CC9}"/>
              </a:ext>
            </a:extLst>
          </p:cNvPr>
          <p:cNvSpPr txBox="1"/>
          <p:nvPr/>
        </p:nvSpPr>
        <p:spPr>
          <a:xfrm>
            <a:off x="7392027" y="680278"/>
            <a:ext cx="1083951" cy="523220"/>
          </a:xfrm>
          <a:prstGeom prst="rect">
            <a:avLst/>
          </a:prstGeom>
          <a:noFill/>
        </p:spPr>
        <p:txBody>
          <a:bodyPr wrap="none" rtlCol="0">
            <a:spAutoFit/>
          </a:bodyPr>
          <a:lstStyle/>
          <a:p>
            <a:r>
              <a:rPr lang="en-US" sz="2800" b="1" dirty="0">
                <a:latin typeface="Candara" panose="020E0502030303020204" pitchFamily="34" charset="0"/>
              </a:rPr>
              <a:t>GCNN</a:t>
            </a:r>
          </a:p>
        </p:txBody>
      </p:sp>
      <p:sp>
        <p:nvSpPr>
          <p:cNvPr id="21" name="TextBox 20">
            <a:extLst>
              <a:ext uri="{FF2B5EF4-FFF2-40B4-BE49-F238E27FC236}">
                <a16:creationId xmlns:a16="http://schemas.microsoft.com/office/drawing/2014/main" id="{338FF1CF-C87D-3E81-466B-E0D1E627BD83}"/>
              </a:ext>
            </a:extLst>
          </p:cNvPr>
          <p:cNvSpPr txBox="1"/>
          <p:nvPr/>
        </p:nvSpPr>
        <p:spPr>
          <a:xfrm>
            <a:off x="4579716" y="680278"/>
            <a:ext cx="2212465" cy="523220"/>
          </a:xfrm>
          <a:prstGeom prst="rect">
            <a:avLst/>
          </a:prstGeom>
          <a:noFill/>
        </p:spPr>
        <p:txBody>
          <a:bodyPr wrap="none" rtlCol="0">
            <a:spAutoFit/>
          </a:bodyPr>
          <a:lstStyle/>
          <a:p>
            <a:r>
              <a:rPr lang="en-US" sz="2800" b="1" dirty="0">
                <a:latin typeface="Candara" panose="020E0502030303020204" pitchFamily="34" charset="0"/>
              </a:rPr>
              <a:t>Ground-truth</a:t>
            </a:r>
          </a:p>
        </p:txBody>
      </p:sp>
      <p:sp>
        <p:nvSpPr>
          <p:cNvPr id="22" name="TextBox 21">
            <a:extLst>
              <a:ext uri="{FF2B5EF4-FFF2-40B4-BE49-F238E27FC236}">
                <a16:creationId xmlns:a16="http://schemas.microsoft.com/office/drawing/2014/main" id="{EBC5EFA0-3AEF-7852-CD1B-1677129E868B}"/>
              </a:ext>
            </a:extLst>
          </p:cNvPr>
          <p:cNvSpPr txBox="1"/>
          <p:nvPr/>
        </p:nvSpPr>
        <p:spPr>
          <a:xfrm>
            <a:off x="10138541" y="680278"/>
            <a:ext cx="809837" cy="523220"/>
          </a:xfrm>
          <a:prstGeom prst="rect">
            <a:avLst/>
          </a:prstGeom>
          <a:noFill/>
        </p:spPr>
        <p:txBody>
          <a:bodyPr wrap="none" rtlCol="0">
            <a:spAutoFit/>
          </a:bodyPr>
          <a:lstStyle/>
          <a:p>
            <a:r>
              <a:rPr lang="en-US" sz="2800" b="1" dirty="0">
                <a:latin typeface="Candara" panose="020E0502030303020204" pitchFamily="34" charset="0"/>
              </a:rPr>
              <a:t>SVD</a:t>
            </a:r>
          </a:p>
        </p:txBody>
      </p:sp>
      <p:sp>
        <p:nvSpPr>
          <p:cNvPr id="23" name="TextBox 22">
            <a:extLst>
              <a:ext uri="{FF2B5EF4-FFF2-40B4-BE49-F238E27FC236}">
                <a16:creationId xmlns:a16="http://schemas.microsoft.com/office/drawing/2014/main" id="{4C1E8224-5C6A-6456-2FF8-841C6AD5E36C}"/>
              </a:ext>
            </a:extLst>
          </p:cNvPr>
          <p:cNvSpPr txBox="1"/>
          <p:nvPr/>
        </p:nvSpPr>
        <p:spPr>
          <a:xfrm>
            <a:off x="740920" y="708488"/>
            <a:ext cx="1005403" cy="523220"/>
          </a:xfrm>
          <a:prstGeom prst="rect">
            <a:avLst/>
          </a:prstGeom>
          <a:noFill/>
        </p:spPr>
        <p:txBody>
          <a:bodyPr wrap="none" rtlCol="0">
            <a:spAutoFit/>
          </a:bodyPr>
          <a:lstStyle/>
          <a:p>
            <a:r>
              <a:rPr lang="en-US" sz="2800" b="1" dirty="0">
                <a:latin typeface="Candara" panose="020E0502030303020204" pitchFamily="34" charset="0"/>
              </a:rPr>
              <a:t>Input</a:t>
            </a:r>
          </a:p>
        </p:txBody>
      </p:sp>
      <p:sp>
        <p:nvSpPr>
          <p:cNvPr id="24" name="TextBox 23">
            <a:extLst>
              <a:ext uri="{FF2B5EF4-FFF2-40B4-BE49-F238E27FC236}">
                <a16:creationId xmlns:a16="http://schemas.microsoft.com/office/drawing/2014/main" id="{7310C5F4-8B14-3C9D-7287-976969351254}"/>
              </a:ext>
            </a:extLst>
          </p:cNvPr>
          <p:cNvSpPr txBox="1"/>
          <p:nvPr/>
        </p:nvSpPr>
        <p:spPr>
          <a:xfrm>
            <a:off x="0" y="-18424"/>
            <a:ext cx="1295547" cy="523220"/>
          </a:xfrm>
          <a:prstGeom prst="rect">
            <a:avLst/>
          </a:prstGeom>
          <a:noFill/>
        </p:spPr>
        <p:txBody>
          <a:bodyPr wrap="none" rtlCol="0">
            <a:spAutoFit/>
          </a:bodyPr>
          <a:lstStyle/>
          <a:p>
            <a:r>
              <a:rPr lang="en-US" sz="2800" i="1" dirty="0">
                <a:latin typeface="Candara" panose="020E0502030303020204" pitchFamily="34" charset="0"/>
              </a:rPr>
              <a:t>128x128</a:t>
            </a:r>
          </a:p>
        </p:txBody>
      </p:sp>
      <p:sp>
        <p:nvSpPr>
          <p:cNvPr id="25" name="TextBox 24">
            <a:extLst>
              <a:ext uri="{FF2B5EF4-FFF2-40B4-BE49-F238E27FC236}">
                <a16:creationId xmlns:a16="http://schemas.microsoft.com/office/drawing/2014/main" id="{D1986160-EE0D-B88F-00C6-F809571484AF}"/>
              </a:ext>
            </a:extLst>
          </p:cNvPr>
          <p:cNvSpPr txBox="1"/>
          <p:nvPr/>
        </p:nvSpPr>
        <p:spPr>
          <a:xfrm>
            <a:off x="10816302" y="0"/>
            <a:ext cx="1295547" cy="523220"/>
          </a:xfrm>
          <a:prstGeom prst="rect">
            <a:avLst/>
          </a:prstGeom>
          <a:noFill/>
        </p:spPr>
        <p:txBody>
          <a:bodyPr wrap="none" rtlCol="0">
            <a:spAutoFit/>
          </a:bodyPr>
          <a:lstStyle/>
          <a:p>
            <a:r>
              <a:rPr lang="en-US" sz="2800" i="1" dirty="0">
                <a:latin typeface="Candara" panose="020E0502030303020204" pitchFamily="34" charset="0"/>
              </a:rPr>
              <a:t>128x128</a:t>
            </a:r>
          </a:p>
        </p:txBody>
      </p:sp>
      <p:pic>
        <p:nvPicPr>
          <p:cNvPr id="27" name="Picture 26">
            <a:extLst>
              <a:ext uri="{FF2B5EF4-FFF2-40B4-BE49-F238E27FC236}">
                <a16:creationId xmlns:a16="http://schemas.microsoft.com/office/drawing/2014/main" id="{5B9BDC55-DF46-2945-4ED0-085261A47C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8247" y="1203497"/>
            <a:ext cx="2431517" cy="2431517"/>
          </a:xfrm>
          <a:prstGeom prst="rect">
            <a:avLst/>
          </a:prstGeom>
        </p:spPr>
      </p:pic>
      <p:pic>
        <p:nvPicPr>
          <p:cNvPr id="29" name="Picture 28">
            <a:extLst>
              <a:ext uri="{FF2B5EF4-FFF2-40B4-BE49-F238E27FC236}">
                <a16:creationId xmlns:a16="http://schemas.microsoft.com/office/drawing/2014/main" id="{499291A2-56AD-A7EC-809B-1E3F819AB2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6483" y="1218550"/>
            <a:ext cx="2431517" cy="2431517"/>
          </a:xfrm>
          <a:prstGeom prst="rect">
            <a:avLst/>
          </a:prstGeom>
        </p:spPr>
      </p:pic>
      <p:pic>
        <p:nvPicPr>
          <p:cNvPr id="31" name="Picture 30">
            <a:extLst>
              <a:ext uri="{FF2B5EF4-FFF2-40B4-BE49-F238E27FC236}">
                <a16:creationId xmlns:a16="http://schemas.microsoft.com/office/drawing/2014/main" id="{FCD167D3-6414-157E-701B-6221C31CBD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573" y="1203497"/>
            <a:ext cx="2446570" cy="2446570"/>
          </a:xfrm>
          <a:prstGeom prst="rect">
            <a:avLst/>
          </a:prstGeom>
        </p:spPr>
      </p:pic>
      <p:pic>
        <p:nvPicPr>
          <p:cNvPr id="33" name="Picture 32">
            <a:extLst>
              <a:ext uri="{FF2B5EF4-FFF2-40B4-BE49-F238E27FC236}">
                <a16:creationId xmlns:a16="http://schemas.microsoft.com/office/drawing/2014/main" id="{7BCD8502-2CF3-D77A-A1F0-56519D9E1D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9050" y="1203498"/>
            <a:ext cx="2431518" cy="2431518"/>
          </a:xfrm>
          <a:prstGeom prst="rect">
            <a:avLst/>
          </a:prstGeom>
        </p:spPr>
      </p:pic>
      <p:pic>
        <p:nvPicPr>
          <p:cNvPr id="35" name="Picture 34">
            <a:extLst>
              <a:ext uri="{FF2B5EF4-FFF2-40B4-BE49-F238E27FC236}">
                <a16:creationId xmlns:a16="http://schemas.microsoft.com/office/drawing/2014/main" id="{ED4110BB-BB86-506D-325D-6584CE5912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9476" y="4138294"/>
            <a:ext cx="2295636" cy="2295636"/>
          </a:xfrm>
          <a:prstGeom prst="rect">
            <a:avLst/>
          </a:prstGeom>
        </p:spPr>
      </p:pic>
      <p:pic>
        <p:nvPicPr>
          <p:cNvPr id="37" name="Picture 36">
            <a:extLst>
              <a:ext uri="{FF2B5EF4-FFF2-40B4-BE49-F238E27FC236}">
                <a16:creationId xmlns:a16="http://schemas.microsoft.com/office/drawing/2014/main" id="{58400242-334D-C744-E4E3-BC838A727A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38248" y="4138294"/>
            <a:ext cx="2295637" cy="2295637"/>
          </a:xfrm>
          <a:prstGeom prst="rect">
            <a:avLst/>
          </a:prstGeom>
        </p:spPr>
      </p:pic>
      <p:pic>
        <p:nvPicPr>
          <p:cNvPr id="39" name="Picture 38">
            <a:extLst>
              <a:ext uri="{FF2B5EF4-FFF2-40B4-BE49-F238E27FC236}">
                <a16:creationId xmlns:a16="http://schemas.microsoft.com/office/drawing/2014/main" id="{E1A63CC0-B92B-7685-E796-42A22B179CA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67022" y="4138294"/>
            <a:ext cx="2295637" cy="2295637"/>
          </a:xfrm>
          <a:prstGeom prst="rect">
            <a:avLst/>
          </a:prstGeom>
        </p:spPr>
      </p:pic>
      <p:pic>
        <p:nvPicPr>
          <p:cNvPr id="41" name="Picture 40">
            <a:extLst>
              <a:ext uri="{FF2B5EF4-FFF2-40B4-BE49-F238E27FC236}">
                <a16:creationId xmlns:a16="http://schemas.microsoft.com/office/drawing/2014/main" id="{BE176C9D-E8A9-2DF9-7CAC-77BC670311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8530" y="4138294"/>
            <a:ext cx="2295636" cy="2295636"/>
          </a:xfrm>
          <a:prstGeom prst="rect">
            <a:avLst/>
          </a:prstGeom>
        </p:spPr>
      </p:pic>
    </p:spTree>
    <p:extLst>
      <p:ext uri="{BB962C8B-B14F-4D97-AF65-F5344CB8AC3E}">
        <p14:creationId xmlns:p14="http://schemas.microsoft.com/office/powerpoint/2010/main" val="3567958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41F0B9-08CB-6831-DABB-22896A6ECD8D}"/>
              </a:ext>
            </a:extLst>
          </p:cNvPr>
          <p:cNvSpPr txBox="1"/>
          <p:nvPr/>
        </p:nvSpPr>
        <p:spPr>
          <a:xfrm>
            <a:off x="740920" y="708488"/>
            <a:ext cx="4471096" cy="523220"/>
          </a:xfrm>
          <a:prstGeom prst="rect">
            <a:avLst/>
          </a:prstGeom>
          <a:noFill/>
        </p:spPr>
        <p:txBody>
          <a:bodyPr wrap="none" rtlCol="0">
            <a:spAutoFit/>
          </a:bodyPr>
          <a:lstStyle/>
          <a:p>
            <a:r>
              <a:rPr lang="en-US" sz="2800" b="1" dirty="0">
                <a:latin typeface="Candara" panose="020E0502030303020204" pitchFamily="34" charset="0"/>
              </a:rPr>
              <a:t>Evaluation on 100 test items</a:t>
            </a:r>
          </a:p>
        </p:txBody>
      </p:sp>
      <p:sp>
        <p:nvSpPr>
          <p:cNvPr id="3" name="TextBox 2">
            <a:extLst>
              <a:ext uri="{FF2B5EF4-FFF2-40B4-BE49-F238E27FC236}">
                <a16:creationId xmlns:a16="http://schemas.microsoft.com/office/drawing/2014/main" id="{1CA31FDF-865E-40C2-4D84-373BF1422406}"/>
              </a:ext>
            </a:extLst>
          </p:cNvPr>
          <p:cNvSpPr txBox="1"/>
          <p:nvPr/>
        </p:nvSpPr>
        <p:spPr>
          <a:xfrm>
            <a:off x="0" y="-18424"/>
            <a:ext cx="1295547" cy="523220"/>
          </a:xfrm>
          <a:prstGeom prst="rect">
            <a:avLst/>
          </a:prstGeom>
          <a:noFill/>
        </p:spPr>
        <p:txBody>
          <a:bodyPr wrap="none" rtlCol="0">
            <a:spAutoFit/>
          </a:bodyPr>
          <a:lstStyle/>
          <a:p>
            <a:r>
              <a:rPr lang="en-US" sz="2800" i="1" dirty="0">
                <a:latin typeface="Candara" panose="020E0502030303020204" pitchFamily="34" charset="0"/>
              </a:rPr>
              <a:t>128x128</a:t>
            </a:r>
          </a:p>
        </p:txBody>
      </p:sp>
      <p:sp>
        <p:nvSpPr>
          <p:cNvPr id="4" name="TextBox 3">
            <a:extLst>
              <a:ext uri="{FF2B5EF4-FFF2-40B4-BE49-F238E27FC236}">
                <a16:creationId xmlns:a16="http://schemas.microsoft.com/office/drawing/2014/main" id="{F469B5FE-8C4B-DF31-AD07-9C4F466F0719}"/>
              </a:ext>
            </a:extLst>
          </p:cNvPr>
          <p:cNvSpPr txBox="1"/>
          <p:nvPr/>
        </p:nvSpPr>
        <p:spPr>
          <a:xfrm>
            <a:off x="10816302" y="0"/>
            <a:ext cx="1295547" cy="523220"/>
          </a:xfrm>
          <a:prstGeom prst="rect">
            <a:avLst/>
          </a:prstGeom>
          <a:noFill/>
        </p:spPr>
        <p:txBody>
          <a:bodyPr wrap="none" rtlCol="0">
            <a:spAutoFit/>
          </a:bodyPr>
          <a:lstStyle/>
          <a:p>
            <a:r>
              <a:rPr lang="en-US" sz="2800" i="1" dirty="0">
                <a:latin typeface="Candara" panose="020E0502030303020204" pitchFamily="34" charset="0"/>
              </a:rPr>
              <a:t>128x128</a:t>
            </a:r>
          </a:p>
        </p:txBody>
      </p:sp>
      <p:graphicFrame>
        <p:nvGraphicFramePr>
          <p:cNvPr id="9" name="Table 7">
            <a:extLst>
              <a:ext uri="{FF2B5EF4-FFF2-40B4-BE49-F238E27FC236}">
                <a16:creationId xmlns:a16="http://schemas.microsoft.com/office/drawing/2014/main" id="{A6243B07-F788-88BB-0476-482A5A627471}"/>
              </a:ext>
            </a:extLst>
          </p:cNvPr>
          <p:cNvGraphicFramePr>
            <a:graphicFrameLocks noGrp="1"/>
          </p:cNvGraphicFramePr>
          <p:nvPr/>
        </p:nvGraphicFramePr>
        <p:xfrm>
          <a:off x="6589949" y="3306501"/>
          <a:ext cx="3792331" cy="1112520"/>
        </p:xfrm>
        <a:graphic>
          <a:graphicData uri="http://schemas.openxmlformats.org/drawingml/2006/table">
            <a:tbl>
              <a:tblPr firstRow="1" bandRow="1">
                <a:tableStyleId>{5C22544A-7EE6-4342-B048-85BDC9FD1C3A}</a:tableStyleId>
              </a:tblPr>
              <a:tblGrid>
                <a:gridCol w="1685235">
                  <a:extLst>
                    <a:ext uri="{9D8B030D-6E8A-4147-A177-3AD203B41FA5}">
                      <a16:colId xmlns:a16="http://schemas.microsoft.com/office/drawing/2014/main" val="2610153026"/>
                    </a:ext>
                  </a:extLst>
                </a:gridCol>
                <a:gridCol w="2107096">
                  <a:extLst>
                    <a:ext uri="{9D8B030D-6E8A-4147-A177-3AD203B41FA5}">
                      <a16:colId xmlns:a16="http://schemas.microsoft.com/office/drawing/2014/main" val="1915053997"/>
                    </a:ext>
                  </a:extLst>
                </a:gridCol>
              </a:tblGrid>
              <a:tr h="370840">
                <a:tc>
                  <a:txBody>
                    <a:bodyPr/>
                    <a:lstStyle/>
                    <a:p>
                      <a:r>
                        <a:rPr lang="en-US" dirty="0"/>
                        <a:t>Method</a:t>
                      </a:r>
                    </a:p>
                  </a:txBody>
                  <a:tcPr/>
                </a:tc>
                <a:tc>
                  <a:txBody>
                    <a:bodyPr/>
                    <a:lstStyle/>
                    <a:p>
                      <a:r>
                        <a:rPr lang="en-US" dirty="0"/>
                        <a:t>Angle Loss (avg)</a:t>
                      </a:r>
                    </a:p>
                  </a:txBody>
                  <a:tcPr/>
                </a:tc>
                <a:extLst>
                  <a:ext uri="{0D108BD9-81ED-4DB2-BD59-A6C34878D82A}">
                    <a16:rowId xmlns:a16="http://schemas.microsoft.com/office/drawing/2014/main" val="97166470"/>
                  </a:ext>
                </a:extLst>
              </a:tr>
              <a:tr h="370840">
                <a:tc>
                  <a:txBody>
                    <a:bodyPr/>
                    <a:lstStyle/>
                    <a:p>
                      <a:r>
                        <a:rPr lang="en-US" dirty="0"/>
                        <a:t>SVD</a:t>
                      </a:r>
                    </a:p>
                  </a:txBody>
                  <a:tcPr/>
                </a:tc>
                <a:tc>
                  <a:txBody>
                    <a:bodyPr/>
                    <a:lstStyle/>
                    <a:p>
                      <a:r>
                        <a:rPr lang="en-US" dirty="0"/>
                        <a:t>53.97 </a:t>
                      </a:r>
                    </a:p>
                  </a:txBody>
                  <a:tcPr/>
                </a:tc>
                <a:extLst>
                  <a:ext uri="{0D108BD9-81ED-4DB2-BD59-A6C34878D82A}">
                    <a16:rowId xmlns:a16="http://schemas.microsoft.com/office/drawing/2014/main" val="10875226"/>
                  </a:ext>
                </a:extLst>
              </a:tr>
              <a:tr h="370840">
                <a:tc>
                  <a:txBody>
                    <a:bodyPr/>
                    <a:lstStyle/>
                    <a:p>
                      <a:r>
                        <a:rPr lang="en-US" dirty="0"/>
                        <a:t>GCNN</a:t>
                      </a:r>
                    </a:p>
                  </a:txBody>
                  <a:tcPr/>
                </a:tc>
                <a:tc>
                  <a:txBody>
                    <a:bodyPr/>
                    <a:lstStyle/>
                    <a:p>
                      <a:r>
                        <a:rPr lang="en-US" dirty="0"/>
                        <a:t>13.68</a:t>
                      </a:r>
                    </a:p>
                  </a:txBody>
                  <a:tcPr/>
                </a:tc>
                <a:extLst>
                  <a:ext uri="{0D108BD9-81ED-4DB2-BD59-A6C34878D82A}">
                    <a16:rowId xmlns:a16="http://schemas.microsoft.com/office/drawing/2014/main" val="3726549517"/>
                  </a:ext>
                </a:extLst>
              </a:tr>
            </a:tbl>
          </a:graphicData>
        </a:graphic>
      </p:graphicFrame>
      <p:pic>
        <p:nvPicPr>
          <p:cNvPr id="11" name="Picture 10">
            <a:extLst>
              <a:ext uri="{FF2B5EF4-FFF2-40B4-BE49-F238E27FC236}">
                <a16:creationId xmlns:a16="http://schemas.microsoft.com/office/drawing/2014/main" id="{B8B5C85D-9413-B7F9-1EBE-FD933C20DF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28" y="1435400"/>
            <a:ext cx="5852172" cy="4389129"/>
          </a:xfrm>
          <a:prstGeom prst="rect">
            <a:avLst/>
          </a:prstGeom>
        </p:spPr>
      </p:pic>
    </p:spTree>
    <p:extLst>
      <p:ext uri="{BB962C8B-B14F-4D97-AF65-F5344CB8AC3E}">
        <p14:creationId xmlns:p14="http://schemas.microsoft.com/office/powerpoint/2010/main" val="2331621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D35A4F-E3ED-58F5-966F-0EAF02D76D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4349" y="1546759"/>
            <a:ext cx="2438400" cy="2438400"/>
          </a:xfrm>
          <a:prstGeom prst="rect">
            <a:avLst/>
          </a:prstGeom>
        </p:spPr>
      </p:pic>
      <p:sp>
        <p:nvSpPr>
          <p:cNvPr id="6" name="TextBox 5">
            <a:extLst>
              <a:ext uri="{FF2B5EF4-FFF2-40B4-BE49-F238E27FC236}">
                <a16:creationId xmlns:a16="http://schemas.microsoft.com/office/drawing/2014/main" id="{39CAA61C-942B-FCF3-C7A1-BDF0C04A8CC9}"/>
              </a:ext>
            </a:extLst>
          </p:cNvPr>
          <p:cNvSpPr txBox="1"/>
          <p:nvPr/>
        </p:nvSpPr>
        <p:spPr>
          <a:xfrm>
            <a:off x="7392027" y="680278"/>
            <a:ext cx="1083951" cy="523220"/>
          </a:xfrm>
          <a:prstGeom prst="rect">
            <a:avLst/>
          </a:prstGeom>
          <a:noFill/>
        </p:spPr>
        <p:txBody>
          <a:bodyPr wrap="none" rtlCol="0">
            <a:spAutoFit/>
          </a:bodyPr>
          <a:lstStyle/>
          <a:p>
            <a:r>
              <a:rPr lang="en-US" sz="2800" b="1" dirty="0">
                <a:latin typeface="Candara" panose="020E0502030303020204" pitchFamily="34" charset="0"/>
              </a:rPr>
              <a:t>GCNN</a:t>
            </a:r>
          </a:p>
        </p:txBody>
      </p:sp>
      <p:pic>
        <p:nvPicPr>
          <p:cNvPr id="8" name="Picture 7">
            <a:extLst>
              <a:ext uri="{FF2B5EF4-FFF2-40B4-BE49-F238E27FC236}">
                <a16:creationId xmlns:a16="http://schemas.microsoft.com/office/drawing/2014/main" id="{8431F490-5491-F102-053D-3A20B58069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4888" y="1546759"/>
            <a:ext cx="2438400" cy="2438400"/>
          </a:xfrm>
          <a:prstGeom prst="rect">
            <a:avLst/>
          </a:prstGeom>
        </p:spPr>
      </p:pic>
      <p:pic>
        <p:nvPicPr>
          <p:cNvPr id="10" name="Picture 9">
            <a:extLst>
              <a:ext uri="{FF2B5EF4-FFF2-40B4-BE49-F238E27FC236}">
                <a16:creationId xmlns:a16="http://schemas.microsoft.com/office/drawing/2014/main" id="{7C4E9B37-65BC-B60E-06F2-B16B326D47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35915" y="1546759"/>
            <a:ext cx="2438400" cy="2438400"/>
          </a:xfrm>
          <a:prstGeom prst="rect">
            <a:avLst/>
          </a:prstGeom>
        </p:spPr>
      </p:pic>
      <p:pic>
        <p:nvPicPr>
          <p:cNvPr id="12" name="Picture 11">
            <a:extLst>
              <a:ext uri="{FF2B5EF4-FFF2-40B4-BE49-F238E27FC236}">
                <a16:creationId xmlns:a16="http://schemas.microsoft.com/office/drawing/2014/main" id="{B60EE476-778F-0E5F-6039-32676531A0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7685" y="1639092"/>
            <a:ext cx="2253734" cy="2253734"/>
          </a:xfrm>
          <a:prstGeom prst="rect">
            <a:avLst/>
          </a:prstGeom>
        </p:spPr>
      </p:pic>
      <p:pic>
        <p:nvPicPr>
          <p:cNvPr id="14" name="Picture 13">
            <a:extLst>
              <a:ext uri="{FF2B5EF4-FFF2-40B4-BE49-F238E27FC236}">
                <a16:creationId xmlns:a16="http://schemas.microsoft.com/office/drawing/2014/main" id="{6702C37F-95D9-2930-940C-F3BDD7C07A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14349" y="4092041"/>
            <a:ext cx="2438400" cy="2438400"/>
          </a:xfrm>
          <a:prstGeom prst="rect">
            <a:avLst/>
          </a:prstGeom>
        </p:spPr>
      </p:pic>
      <p:pic>
        <p:nvPicPr>
          <p:cNvPr id="16" name="Picture 15">
            <a:extLst>
              <a:ext uri="{FF2B5EF4-FFF2-40B4-BE49-F238E27FC236}">
                <a16:creationId xmlns:a16="http://schemas.microsoft.com/office/drawing/2014/main" id="{BF29DBB4-24DB-BAB0-073A-5838FE5EB7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24888" y="4092041"/>
            <a:ext cx="2438400" cy="2438400"/>
          </a:xfrm>
          <a:prstGeom prst="rect">
            <a:avLst/>
          </a:prstGeom>
        </p:spPr>
      </p:pic>
      <p:pic>
        <p:nvPicPr>
          <p:cNvPr id="18" name="Picture 17">
            <a:extLst>
              <a:ext uri="{FF2B5EF4-FFF2-40B4-BE49-F238E27FC236}">
                <a16:creationId xmlns:a16="http://schemas.microsoft.com/office/drawing/2014/main" id="{2D3B553B-DBD1-05B8-91F8-2FC64732E3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35427" y="4092041"/>
            <a:ext cx="2438400" cy="2438400"/>
          </a:xfrm>
          <a:prstGeom prst="rect">
            <a:avLst/>
          </a:prstGeom>
        </p:spPr>
      </p:pic>
      <p:pic>
        <p:nvPicPr>
          <p:cNvPr id="20" name="Picture 19">
            <a:extLst>
              <a:ext uri="{FF2B5EF4-FFF2-40B4-BE49-F238E27FC236}">
                <a16:creationId xmlns:a16="http://schemas.microsoft.com/office/drawing/2014/main" id="{5DC33CB6-EA41-59C8-1AD7-751E43DE5DE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8173" y="4184374"/>
            <a:ext cx="2253734" cy="2253734"/>
          </a:xfrm>
          <a:prstGeom prst="rect">
            <a:avLst/>
          </a:prstGeom>
        </p:spPr>
      </p:pic>
      <p:sp>
        <p:nvSpPr>
          <p:cNvPr id="21" name="TextBox 20">
            <a:extLst>
              <a:ext uri="{FF2B5EF4-FFF2-40B4-BE49-F238E27FC236}">
                <a16:creationId xmlns:a16="http://schemas.microsoft.com/office/drawing/2014/main" id="{338FF1CF-C87D-3E81-466B-E0D1E627BD83}"/>
              </a:ext>
            </a:extLst>
          </p:cNvPr>
          <p:cNvSpPr txBox="1"/>
          <p:nvPr/>
        </p:nvSpPr>
        <p:spPr>
          <a:xfrm>
            <a:off x="4579716" y="680278"/>
            <a:ext cx="2212465" cy="523220"/>
          </a:xfrm>
          <a:prstGeom prst="rect">
            <a:avLst/>
          </a:prstGeom>
          <a:noFill/>
        </p:spPr>
        <p:txBody>
          <a:bodyPr wrap="none" rtlCol="0">
            <a:spAutoFit/>
          </a:bodyPr>
          <a:lstStyle/>
          <a:p>
            <a:r>
              <a:rPr lang="en-US" sz="2800" b="1" dirty="0">
                <a:latin typeface="Candara" panose="020E0502030303020204" pitchFamily="34" charset="0"/>
              </a:rPr>
              <a:t>Ground-truth</a:t>
            </a:r>
          </a:p>
        </p:txBody>
      </p:sp>
      <p:sp>
        <p:nvSpPr>
          <p:cNvPr id="22" name="TextBox 21">
            <a:extLst>
              <a:ext uri="{FF2B5EF4-FFF2-40B4-BE49-F238E27FC236}">
                <a16:creationId xmlns:a16="http://schemas.microsoft.com/office/drawing/2014/main" id="{EBC5EFA0-3AEF-7852-CD1B-1677129E868B}"/>
              </a:ext>
            </a:extLst>
          </p:cNvPr>
          <p:cNvSpPr txBox="1"/>
          <p:nvPr/>
        </p:nvSpPr>
        <p:spPr>
          <a:xfrm>
            <a:off x="10138541" y="680278"/>
            <a:ext cx="809837" cy="523220"/>
          </a:xfrm>
          <a:prstGeom prst="rect">
            <a:avLst/>
          </a:prstGeom>
          <a:noFill/>
        </p:spPr>
        <p:txBody>
          <a:bodyPr wrap="none" rtlCol="0">
            <a:spAutoFit/>
          </a:bodyPr>
          <a:lstStyle/>
          <a:p>
            <a:r>
              <a:rPr lang="en-US" sz="2800" b="1" dirty="0">
                <a:latin typeface="Candara" panose="020E0502030303020204" pitchFamily="34" charset="0"/>
              </a:rPr>
              <a:t>SVD</a:t>
            </a:r>
          </a:p>
        </p:txBody>
      </p:sp>
      <p:sp>
        <p:nvSpPr>
          <p:cNvPr id="23" name="TextBox 22">
            <a:extLst>
              <a:ext uri="{FF2B5EF4-FFF2-40B4-BE49-F238E27FC236}">
                <a16:creationId xmlns:a16="http://schemas.microsoft.com/office/drawing/2014/main" id="{4C1E8224-5C6A-6456-2FF8-841C6AD5E36C}"/>
              </a:ext>
            </a:extLst>
          </p:cNvPr>
          <p:cNvSpPr txBox="1"/>
          <p:nvPr/>
        </p:nvSpPr>
        <p:spPr>
          <a:xfrm>
            <a:off x="740920" y="708488"/>
            <a:ext cx="1005403" cy="523220"/>
          </a:xfrm>
          <a:prstGeom prst="rect">
            <a:avLst/>
          </a:prstGeom>
          <a:noFill/>
        </p:spPr>
        <p:txBody>
          <a:bodyPr wrap="none" rtlCol="0">
            <a:spAutoFit/>
          </a:bodyPr>
          <a:lstStyle/>
          <a:p>
            <a:r>
              <a:rPr lang="en-US" sz="2800" b="1" dirty="0">
                <a:latin typeface="Candara" panose="020E0502030303020204" pitchFamily="34" charset="0"/>
              </a:rPr>
              <a:t>Input</a:t>
            </a:r>
          </a:p>
        </p:txBody>
      </p:sp>
      <p:sp>
        <p:nvSpPr>
          <p:cNvPr id="24" name="TextBox 23">
            <a:extLst>
              <a:ext uri="{FF2B5EF4-FFF2-40B4-BE49-F238E27FC236}">
                <a16:creationId xmlns:a16="http://schemas.microsoft.com/office/drawing/2014/main" id="{7310C5F4-8B14-3C9D-7287-976969351254}"/>
              </a:ext>
            </a:extLst>
          </p:cNvPr>
          <p:cNvSpPr txBox="1"/>
          <p:nvPr/>
        </p:nvSpPr>
        <p:spPr>
          <a:xfrm>
            <a:off x="0" y="-18424"/>
            <a:ext cx="1375698" cy="523220"/>
          </a:xfrm>
          <a:prstGeom prst="rect">
            <a:avLst/>
          </a:prstGeom>
          <a:noFill/>
        </p:spPr>
        <p:txBody>
          <a:bodyPr wrap="none" rtlCol="0">
            <a:spAutoFit/>
          </a:bodyPr>
          <a:lstStyle/>
          <a:p>
            <a:r>
              <a:rPr lang="en-US" sz="2800" i="1" dirty="0">
                <a:latin typeface="Candara" panose="020E0502030303020204" pitchFamily="34" charset="0"/>
              </a:rPr>
              <a:t>256x256</a:t>
            </a:r>
          </a:p>
        </p:txBody>
      </p:sp>
      <p:sp>
        <p:nvSpPr>
          <p:cNvPr id="25" name="TextBox 24">
            <a:extLst>
              <a:ext uri="{FF2B5EF4-FFF2-40B4-BE49-F238E27FC236}">
                <a16:creationId xmlns:a16="http://schemas.microsoft.com/office/drawing/2014/main" id="{D1986160-EE0D-B88F-00C6-F809571484AF}"/>
              </a:ext>
            </a:extLst>
          </p:cNvPr>
          <p:cNvSpPr txBox="1"/>
          <p:nvPr/>
        </p:nvSpPr>
        <p:spPr>
          <a:xfrm>
            <a:off x="10816302" y="0"/>
            <a:ext cx="1375698" cy="523220"/>
          </a:xfrm>
          <a:prstGeom prst="rect">
            <a:avLst/>
          </a:prstGeom>
          <a:noFill/>
        </p:spPr>
        <p:txBody>
          <a:bodyPr wrap="none" rtlCol="0">
            <a:spAutoFit/>
          </a:bodyPr>
          <a:lstStyle/>
          <a:p>
            <a:r>
              <a:rPr lang="en-US" sz="2800" i="1" dirty="0">
                <a:latin typeface="Candara" panose="020E0502030303020204" pitchFamily="34" charset="0"/>
              </a:rPr>
              <a:t>256x256</a:t>
            </a:r>
          </a:p>
        </p:txBody>
      </p:sp>
    </p:spTree>
    <p:extLst>
      <p:ext uri="{BB962C8B-B14F-4D97-AF65-F5344CB8AC3E}">
        <p14:creationId xmlns:p14="http://schemas.microsoft.com/office/powerpoint/2010/main" val="31064068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236409-D5A5-95FE-5A23-AAD24C4F8024}"/>
              </a:ext>
            </a:extLst>
          </p:cNvPr>
          <p:cNvSpPr txBox="1"/>
          <p:nvPr/>
        </p:nvSpPr>
        <p:spPr>
          <a:xfrm>
            <a:off x="0" y="-18424"/>
            <a:ext cx="1375698" cy="523220"/>
          </a:xfrm>
          <a:prstGeom prst="rect">
            <a:avLst/>
          </a:prstGeom>
          <a:noFill/>
        </p:spPr>
        <p:txBody>
          <a:bodyPr wrap="none" rtlCol="0">
            <a:spAutoFit/>
          </a:bodyPr>
          <a:lstStyle/>
          <a:p>
            <a:r>
              <a:rPr lang="en-US" sz="2800" i="1" dirty="0">
                <a:latin typeface="Candara" panose="020E0502030303020204" pitchFamily="34" charset="0"/>
              </a:rPr>
              <a:t>256x256</a:t>
            </a:r>
          </a:p>
        </p:txBody>
      </p:sp>
      <p:sp>
        <p:nvSpPr>
          <p:cNvPr id="3" name="TextBox 2">
            <a:extLst>
              <a:ext uri="{FF2B5EF4-FFF2-40B4-BE49-F238E27FC236}">
                <a16:creationId xmlns:a16="http://schemas.microsoft.com/office/drawing/2014/main" id="{C468BEA7-D673-B659-F22B-656ABA61C172}"/>
              </a:ext>
            </a:extLst>
          </p:cNvPr>
          <p:cNvSpPr txBox="1"/>
          <p:nvPr/>
        </p:nvSpPr>
        <p:spPr>
          <a:xfrm>
            <a:off x="10816302" y="0"/>
            <a:ext cx="1375698" cy="523220"/>
          </a:xfrm>
          <a:prstGeom prst="rect">
            <a:avLst/>
          </a:prstGeom>
          <a:noFill/>
        </p:spPr>
        <p:txBody>
          <a:bodyPr wrap="none" rtlCol="0">
            <a:spAutoFit/>
          </a:bodyPr>
          <a:lstStyle/>
          <a:p>
            <a:r>
              <a:rPr lang="en-US" sz="2800" i="1" dirty="0">
                <a:latin typeface="Candara" panose="020E0502030303020204" pitchFamily="34" charset="0"/>
              </a:rPr>
              <a:t>256x256</a:t>
            </a:r>
          </a:p>
        </p:txBody>
      </p:sp>
      <p:sp>
        <p:nvSpPr>
          <p:cNvPr id="4" name="TextBox 3">
            <a:extLst>
              <a:ext uri="{FF2B5EF4-FFF2-40B4-BE49-F238E27FC236}">
                <a16:creationId xmlns:a16="http://schemas.microsoft.com/office/drawing/2014/main" id="{209ABED8-0B5B-99FC-1301-70A18E34FB9F}"/>
              </a:ext>
            </a:extLst>
          </p:cNvPr>
          <p:cNvSpPr txBox="1"/>
          <p:nvPr/>
        </p:nvSpPr>
        <p:spPr>
          <a:xfrm>
            <a:off x="740920" y="708488"/>
            <a:ext cx="4471096" cy="523220"/>
          </a:xfrm>
          <a:prstGeom prst="rect">
            <a:avLst/>
          </a:prstGeom>
          <a:noFill/>
        </p:spPr>
        <p:txBody>
          <a:bodyPr wrap="none" rtlCol="0">
            <a:spAutoFit/>
          </a:bodyPr>
          <a:lstStyle/>
          <a:p>
            <a:r>
              <a:rPr lang="en-US" sz="2800" b="1" dirty="0">
                <a:latin typeface="Candara" panose="020E0502030303020204" pitchFamily="34" charset="0"/>
              </a:rPr>
              <a:t>Evaluation on 100 test items</a:t>
            </a:r>
          </a:p>
        </p:txBody>
      </p:sp>
      <p:pic>
        <p:nvPicPr>
          <p:cNvPr id="5" name="Picture 4">
            <a:extLst>
              <a:ext uri="{FF2B5EF4-FFF2-40B4-BE49-F238E27FC236}">
                <a16:creationId xmlns:a16="http://schemas.microsoft.com/office/drawing/2014/main" id="{422F0AAE-8EE7-787A-F8BB-41D3214593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73" y="1435400"/>
            <a:ext cx="5852172" cy="4389129"/>
          </a:xfrm>
          <a:prstGeom prst="rect">
            <a:avLst/>
          </a:prstGeom>
        </p:spPr>
      </p:pic>
      <p:graphicFrame>
        <p:nvGraphicFramePr>
          <p:cNvPr id="6" name="Table 7">
            <a:extLst>
              <a:ext uri="{FF2B5EF4-FFF2-40B4-BE49-F238E27FC236}">
                <a16:creationId xmlns:a16="http://schemas.microsoft.com/office/drawing/2014/main" id="{0D600184-6176-D1A9-7225-6C908CA5A1FB}"/>
              </a:ext>
            </a:extLst>
          </p:cNvPr>
          <p:cNvGraphicFramePr>
            <a:graphicFrameLocks noGrp="1"/>
          </p:cNvGraphicFramePr>
          <p:nvPr/>
        </p:nvGraphicFramePr>
        <p:xfrm>
          <a:off x="6818549" y="3073704"/>
          <a:ext cx="3792331" cy="1112520"/>
        </p:xfrm>
        <a:graphic>
          <a:graphicData uri="http://schemas.openxmlformats.org/drawingml/2006/table">
            <a:tbl>
              <a:tblPr firstRow="1" bandRow="1">
                <a:tableStyleId>{5C22544A-7EE6-4342-B048-85BDC9FD1C3A}</a:tableStyleId>
              </a:tblPr>
              <a:tblGrid>
                <a:gridCol w="1685235">
                  <a:extLst>
                    <a:ext uri="{9D8B030D-6E8A-4147-A177-3AD203B41FA5}">
                      <a16:colId xmlns:a16="http://schemas.microsoft.com/office/drawing/2014/main" val="2610153026"/>
                    </a:ext>
                  </a:extLst>
                </a:gridCol>
                <a:gridCol w="2107096">
                  <a:extLst>
                    <a:ext uri="{9D8B030D-6E8A-4147-A177-3AD203B41FA5}">
                      <a16:colId xmlns:a16="http://schemas.microsoft.com/office/drawing/2014/main" val="1915053997"/>
                    </a:ext>
                  </a:extLst>
                </a:gridCol>
              </a:tblGrid>
              <a:tr h="370840">
                <a:tc>
                  <a:txBody>
                    <a:bodyPr/>
                    <a:lstStyle/>
                    <a:p>
                      <a:r>
                        <a:rPr lang="en-US" dirty="0"/>
                        <a:t>Method</a:t>
                      </a:r>
                    </a:p>
                  </a:txBody>
                  <a:tcPr/>
                </a:tc>
                <a:tc>
                  <a:txBody>
                    <a:bodyPr/>
                    <a:lstStyle/>
                    <a:p>
                      <a:r>
                        <a:rPr lang="en-US" dirty="0"/>
                        <a:t>Angle Loss (avg)</a:t>
                      </a:r>
                    </a:p>
                  </a:txBody>
                  <a:tcPr/>
                </a:tc>
                <a:extLst>
                  <a:ext uri="{0D108BD9-81ED-4DB2-BD59-A6C34878D82A}">
                    <a16:rowId xmlns:a16="http://schemas.microsoft.com/office/drawing/2014/main" val="97166470"/>
                  </a:ext>
                </a:extLst>
              </a:tr>
              <a:tr h="370840">
                <a:tc>
                  <a:txBody>
                    <a:bodyPr/>
                    <a:lstStyle/>
                    <a:p>
                      <a:r>
                        <a:rPr lang="en-US" dirty="0"/>
                        <a:t>SVD</a:t>
                      </a:r>
                    </a:p>
                  </a:txBody>
                  <a:tcPr/>
                </a:tc>
                <a:tc>
                  <a:txBody>
                    <a:bodyPr/>
                    <a:lstStyle/>
                    <a:p>
                      <a:r>
                        <a:rPr lang="en-US" dirty="0"/>
                        <a:t>33.53 </a:t>
                      </a:r>
                    </a:p>
                  </a:txBody>
                  <a:tcPr/>
                </a:tc>
                <a:extLst>
                  <a:ext uri="{0D108BD9-81ED-4DB2-BD59-A6C34878D82A}">
                    <a16:rowId xmlns:a16="http://schemas.microsoft.com/office/drawing/2014/main" val="10875226"/>
                  </a:ext>
                </a:extLst>
              </a:tr>
              <a:tr h="370840">
                <a:tc>
                  <a:txBody>
                    <a:bodyPr/>
                    <a:lstStyle/>
                    <a:p>
                      <a:r>
                        <a:rPr lang="en-US" dirty="0"/>
                        <a:t>GCNN</a:t>
                      </a:r>
                    </a:p>
                  </a:txBody>
                  <a:tcPr/>
                </a:tc>
                <a:tc>
                  <a:txBody>
                    <a:bodyPr/>
                    <a:lstStyle/>
                    <a:p>
                      <a:r>
                        <a:rPr lang="en-US" dirty="0"/>
                        <a:t>10.50</a:t>
                      </a:r>
                    </a:p>
                  </a:txBody>
                  <a:tcPr/>
                </a:tc>
                <a:extLst>
                  <a:ext uri="{0D108BD9-81ED-4DB2-BD59-A6C34878D82A}">
                    <a16:rowId xmlns:a16="http://schemas.microsoft.com/office/drawing/2014/main" val="3726549517"/>
                  </a:ext>
                </a:extLst>
              </a:tr>
            </a:tbl>
          </a:graphicData>
        </a:graphic>
      </p:graphicFrame>
    </p:spTree>
    <p:extLst>
      <p:ext uri="{BB962C8B-B14F-4D97-AF65-F5344CB8AC3E}">
        <p14:creationId xmlns:p14="http://schemas.microsoft.com/office/powerpoint/2010/main" val="12995195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C177A4-8B52-791B-C699-78C4990A3D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557" y="1096303"/>
            <a:ext cx="3718561" cy="3718561"/>
          </a:xfrm>
          <a:prstGeom prst="rect">
            <a:avLst/>
          </a:prstGeom>
        </p:spPr>
      </p:pic>
      <p:pic>
        <p:nvPicPr>
          <p:cNvPr id="7" name="Picture 6">
            <a:extLst>
              <a:ext uri="{FF2B5EF4-FFF2-40B4-BE49-F238E27FC236}">
                <a16:creationId xmlns:a16="http://schemas.microsoft.com/office/drawing/2014/main" id="{49308433-3240-378B-AEB6-D3845C132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6720" y="1096304"/>
            <a:ext cx="3718560" cy="3718560"/>
          </a:xfrm>
          <a:prstGeom prst="rect">
            <a:avLst/>
          </a:prstGeom>
        </p:spPr>
      </p:pic>
      <p:sp>
        <p:nvSpPr>
          <p:cNvPr id="8" name="TextBox 7">
            <a:extLst>
              <a:ext uri="{FF2B5EF4-FFF2-40B4-BE49-F238E27FC236}">
                <a16:creationId xmlns:a16="http://schemas.microsoft.com/office/drawing/2014/main" id="{3EC33EDC-F6E6-D31F-82BB-26CDF473E9B6}"/>
              </a:ext>
            </a:extLst>
          </p:cNvPr>
          <p:cNvSpPr txBox="1"/>
          <p:nvPr/>
        </p:nvSpPr>
        <p:spPr>
          <a:xfrm>
            <a:off x="1547668" y="4878872"/>
            <a:ext cx="1186543" cy="523220"/>
          </a:xfrm>
          <a:prstGeom prst="rect">
            <a:avLst/>
          </a:prstGeom>
          <a:noFill/>
        </p:spPr>
        <p:txBody>
          <a:bodyPr wrap="none" rtlCol="0">
            <a:spAutoFit/>
          </a:bodyPr>
          <a:lstStyle/>
          <a:p>
            <a:r>
              <a:rPr lang="en-US" sz="2800" b="1" dirty="0">
                <a:latin typeface="Candara" panose="020E0502030303020204" pitchFamily="34" charset="0"/>
              </a:rPr>
              <a:t>U-CNN</a:t>
            </a:r>
          </a:p>
        </p:txBody>
      </p:sp>
      <p:sp>
        <p:nvSpPr>
          <p:cNvPr id="9" name="TextBox 8">
            <a:extLst>
              <a:ext uri="{FF2B5EF4-FFF2-40B4-BE49-F238E27FC236}">
                <a16:creationId xmlns:a16="http://schemas.microsoft.com/office/drawing/2014/main" id="{D7950271-CA80-253A-B6DD-C776037BBEB4}"/>
              </a:ext>
            </a:extLst>
          </p:cNvPr>
          <p:cNvSpPr txBox="1"/>
          <p:nvPr/>
        </p:nvSpPr>
        <p:spPr>
          <a:xfrm>
            <a:off x="5276279" y="4883992"/>
            <a:ext cx="1409360" cy="523220"/>
          </a:xfrm>
          <a:prstGeom prst="rect">
            <a:avLst/>
          </a:prstGeom>
          <a:noFill/>
        </p:spPr>
        <p:txBody>
          <a:bodyPr wrap="none" rtlCol="0">
            <a:spAutoFit/>
          </a:bodyPr>
          <a:lstStyle/>
          <a:p>
            <a:r>
              <a:rPr lang="en-US" sz="2800" b="1" dirty="0">
                <a:latin typeface="Candara" panose="020E0502030303020204" pitchFamily="34" charset="0"/>
              </a:rPr>
              <a:t>U-GCNN</a:t>
            </a:r>
          </a:p>
        </p:txBody>
      </p:sp>
      <p:pic>
        <p:nvPicPr>
          <p:cNvPr id="11" name="Picture 10">
            <a:extLst>
              <a:ext uri="{FF2B5EF4-FFF2-40B4-BE49-F238E27FC236}">
                <a16:creationId xmlns:a16="http://schemas.microsoft.com/office/drawing/2014/main" id="{8CA2D68A-EADD-638E-E7C4-6EC16714C1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4883" y="1096304"/>
            <a:ext cx="3718560" cy="3718560"/>
          </a:xfrm>
          <a:prstGeom prst="rect">
            <a:avLst/>
          </a:prstGeom>
        </p:spPr>
      </p:pic>
      <p:sp>
        <p:nvSpPr>
          <p:cNvPr id="12" name="TextBox 11">
            <a:extLst>
              <a:ext uri="{FF2B5EF4-FFF2-40B4-BE49-F238E27FC236}">
                <a16:creationId xmlns:a16="http://schemas.microsoft.com/office/drawing/2014/main" id="{83D1E627-DFA1-A52A-6C52-F289891A94B4}"/>
              </a:ext>
            </a:extLst>
          </p:cNvPr>
          <p:cNvSpPr txBox="1"/>
          <p:nvPr/>
        </p:nvSpPr>
        <p:spPr>
          <a:xfrm>
            <a:off x="9768451" y="4878872"/>
            <a:ext cx="1201291" cy="523220"/>
          </a:xfrm>
          <a:prstGeom prst="rect">
            <a:avLst/>
          </a:prstGeom>
          <a:noFill/>
        </p:spPr>
        <p:txBody>
          <a:bodyPr wrap="none" rtlCol="0">
            <a:spAutoFit/>
          </a:bodyPr>
          <a:lstStyle/>
          <a:p>
            <a:r>
              <a:rPr lang="en-US" sz="2800" b="1" dirty="0">
                <a:latin typeface="Candara" panose="020E0502030303020204" pitchFamily="34" charset="0"/>
              </a:rPr>
              <a:t>U-NOC</a:t>
            </a:r>
          </a:p>
        </p:txBody>
      </p:sp>
    </p:spTree>
    <p:extLst>
      <p:ext uri="{BB962C8B-B14F-4D97-AF65-F5344CB8AC3E}">
        <p14:creationId xmlns:p14="http://schemas.microsoft.com/office/powerpoint/2010/main" val="21360590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3C1F38-E97D-3542-38F9-3A53B9E764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696" y="1399032"/>
            <a:ext cx="3087624" cy="3087624"/>
          </a:xfrm>
          <a:prstGeom prst="rect">
            <a:avLst/>
          </a:prstGeom>
        </p:spPr>
      </p:pic>
      <p:pic>
        <p:nvPicPr>
          <p:cNvPr id="5" name="Picture 4">
            <a:extLst>
              <a:ext uri="{FF2B5EF4-FFF2-40B4-BE49-F238E27FC236}">
                <a16:creationId xmlns:a16="http://schemas.microsoft.com/office/drawing/2014/main" id="{56AC099B-1B09-E7A1-9AA3-481F7488C0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5464" y="1399032"/>
            <a:ext cx="3087624" cy="3087624"/>
          </a:xfrm>
          <a:prstGeom prst="rect">
            <a:avLst/>
          </a:prstGeom>
        </p:spPr>
      </p:pic>
      <p:pic>
        <p:nvPicPr>
          <p:cNvPr id="7" name="Picture 6">
            <a:extLst>
              <a:ext uri="{FF2B5EF4-FFF2-40B4-BE49-F238E27FC236}">
                <a16:creationId xmlns:a16="http://schemas.microsoft.com/office/drawing/2014/main" id="{96B56225-64A8-734B-3BAB-01494773F2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1456" y="1399032"/>
            <a:ext cx="3087624" cy="3087624"/>
          </a:xfrm>
          <a:prstGeom prst="rect">
            <a:avLst/>
          </a:prstGeom>
        </p:spPr>
      </p:pic>
      <p:sp>
        <p:nvSpPr>
          <p:cNvPr id="8" name="TextBox 7">
            <a:extLst>
              <a:ext uri="{FF2B5EF4-FFF2-40B4-BE49-F238E27FC236}">
                <a16:creationId xmlns:a16="http://schemas.microsoft.com/office/drawing/2014/main" id="{01F5A1B6-54AF-5040-544C-F62C57A4B933}"/>
              </a:ext>
            </a:extLst>
          </p:cNvPr>
          <p:cNvSpPr txBox="1"/>
          <p:nvPr/>
        </p:nvSpPr>
        <p:spPr>
          <a:xfrm>
            <a:off x="1547668" y="4878872"/>
            <a:ext cx="1186543" cy="523220"/>
          </a:xfrm>
          <a:prstGeom prst="rect">
            <a:avLst/>
          </a:prstGeom>
          <a:noFill/>
        </p:spPr>
        <p:txBody>
          <a:bodyPr wrap="none" rtlCol="0">
            <a:spAutoFit/>
          </a:bodyPr>
          <a:lstStyle/>
          <a:p>
            <a:r>
              <a:rPr lang="en-US" sz="2800" b="1" dirty="0">
                <a:latin typeface="Candara" panose="020E0502030303020204" pitchFamily="34" charset="0"/>
              </a:rPr>
              <a:t>U-CNN</a:t>
            </a:r>
          </a:p>
        </p:txBody>
      </p:sp>
      <p:sp>
        <p:nvSpPr>
          <p:cNvPr id="9" name="TextBox 8">
            <a:extLst>
              <a:ext uri="{FF2B5EF4-FFF2-40B4-BE49-F238E27FC236}">
                <a16:creationId xmlns:a16="http://schemas.microsoft.com/office/drawing/2014/main" id="{791776AF-D344-BDE0-147E-C0D6D297FA29}"/>
              </a:ext>
            </a:extLst>
          </p:cNvPr>
          <p:cNvSpPr txBox="1"/>
          <p:nvPr/>
        </p:nvSpPr>
        <p:spPr>
          <a:xfrm>
            <a:off x="5694596" y="4935748"/>
            <a:ext cx="1409360" cy="523220"/>
          </a:xfrm>
          <a:prstGeom prst="rect">
            <a:avLst/>
          </a:prstGeom>
          <a:noFill/>
        </p:spPr>
        <p:txBody>
          <a:bodyPr wrap="none" rtlCol="0">
            <a:spAutoFit/>
          </a:bodyPr>
          <a:lstStyle/>
          <a:p>
            <a:r>
              <a:rPr lang="en-US" sz="2800" b="1" dirty="0">
                <a:latin typeface="Candara" panose="020E0502030303020204" pitchFamily="34" charset="0"/>
              </a:rPr>
              <a:t>U-GCNN</a:t>
            </a:r>
          </a:p>
        </p:txBody>
      </p:sp>
      <p:sp>
        <p:nvSpPr>
          <p:cNvPr id="10" name="TextBox 9">
            <a:extLst>
              <a:ext uri="{FF2B5EF4-FFF2-40B4-BE49-F238E27FC236}">
                <a16:creationId xmlns:a16="http://schemas.microsoft.com/office/drawing/2014/main" id="{BA6EA26D-40AA-8C94-6704-D9A9B77D79C9}"/>
              </a:ext>
            </a:extLst>
          </p:cNvPr>
          <p:cNvSpPr txBox="1"/>
          <p:nvPr/>
        </p:nvSpPr>
        <p:spPr>
          <a:xfrm>
            <a:off x="9768451" y="4878872"/>
            <a:ext cx="1201291" cy="523220"/>
          </a:xfrm>
          <a:prstGeom prst="rect">
            <a:avLst/>
          </a:prstGeom>
          <a:noFill/>
        </p:spPr>
        <p:txBody>
          <a:bodyPr wrap="none" rtlCol="0">
            <a:spAutoFit/>
          </a:bodyPr>
          <a:lstStyle/>
          <a:p>
            <a:r>
              <a:rPr lang="en-US" sz="2800" b="1" dirty="0">
                <a:latin typeface="Candara" panose="020E0502030303020204" pitchFamily="34" charset="0"/>
              </a:rPr>
              <a:t>U-NOC</a:t>
            </a:r>
          </a:p>
        </p:txBody>
      </p:sp>
    </p:spTree>
    <p:extLst>
      <p:ext uri="{BB962C8B-B14F-4D97-AF65-F5344CB8AC3E}">
        <p14:creationId xmlns:p14="http://schemas.microsoft.com/office/powerpoint/2010/main" val="21542674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4C8EF1E-D1A2-6DE7-02CA-BE0576E536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057" y="171241"/>
            <a:ext cx="2438400" cy="2438400"/>
          </a:xfrm>
          <a:prstGeom prst="rect">
            <a:avLst/>
          </a:prstGeom>
        </p:spPr>
      </p:pic>
      <p:pic>
        <p:nvPicPr>
          <p:cNvPr id="13" name="Picture 12">
            <a:extLst>
              <a:ext uri="{FF2B5EF4-FFF2-40B4-BE49-F238E27FC236}">
                <a16:creationId xmlns:a16="http://schemas.microsoft.com/office/drawing/2014/main" id="{87101FD4-5EA0-2BBD-5947-CCA416895A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2457" y="171241"/>
            <a:ext cx="2438400" cy="2438400"/>
          </a:xfrm>
          <a:prstGeom prst="rect">
            <a:avLst/>
          </a:prstGeom>
        </p:spPr>
      </p:pic>
      <p:pic>
        <p:nvPicPr>
          <p:cNvPr id="15" name="Picture 14">
            <a:extLst>
              <a:ext uri="{FF2B5EF4-FFF2-40B4-BE49-F238E27FC236}">
                <a16:creationId xmlns:a16="http://schemas.microsoft.com/office/drawing/2014/main" id="{2F979543-F3A8-E675-0DB2-D56B1126A9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0857" y="171241"/>
            <a:ext cx="2438401" cy="2438401"/>
          </a:xfrm>
          <a:prstGeom prst="rect">
            <a:avLst/>
          </a:prstGeom>
        </p:spPr>
      </p:pic>
      <p:pic>
        <p:nvPicPr>
          <p:cNvPr id="17" name="Picture 16">
            <a:extLst>
              <a:ext uri="{FF2B5EF4-FFF2-40B4-BE49-F238E27FC236}">
                <a16:creationId xmlns:a16="http://schemas.microsoft.com/office/drawing/2014/main" id="{80A3620E-464D-BB7D-0131-A70651EADB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9257" y="171239"/>
            <a:ext cx="2438400" cy="2438400"/>
          </a:xfrm>
          <a:prstGeom prst="rect">
            <a:avLst/>
          </a:prstGeom>
        </p:spPr>
      </p:pic>
      <p:pic>
        <p:nvPicPr>
          <p:cNvPr id="19" name="Picture 18">
            <a:extLst>
              <a:ext uri="{FF2B5EF4-FFF2-40B4-BE49-F238E27FC236}">
                <a16:creationId xmlns:a16="http://schemas.microsoft.com/office/drawing/2014/main" id="{220CFE67-A0DE-0B3A-9702-78100FBBDF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7486" y="3616990"/>
            <a:ext cx="2438400" cy="2438400"/>
          </a:xfrm>
          <a:prstGeom prst="rect">
            <a:avLst/>
          </a:prstGeom>
        </p:spPr>
      </p:pic>
      <p:sp>
        <p:nvSpPr>
          <p:cNvPr id="20" name="TextBox 19">
            <a:extLst>
              <a:ext uri="{FF2B5EF4-FFF2-40B4-BE49-F238E27FC236}">
                <a16:creationId xmlns:a16="http://schemas.microsoft.com/office/drawing/2014/main" id="{1BBD410B-CE9E-50BE-0230-858A56662D12}"/>
              </a:ext>
            </a:extLst>
          </p:cNvPr>
          <p:cNvSpPr txBox="1"/>
          <p:nvPr/>
        </p:nvSpPr>
        <p:spPr>
          <a:xfrm>
            <a:off x="1620240" y="2717792"/>
            <a:ext cx="1140056" cy="523220"/>
          </a:xfrm>
          <a:prstGeom prst="rect">
            <a:avLst/>
          </a:prstGeom>
          <a:noFill/>
        </p:spPr>
        <p:txBody>
          <a:bodyPr wrap="none" rtlCol="0">
            <a:spAutoFit/>
          </a:bodyPr>
          <a:lstStyle/>
          <a:p>
            <a:r>
              <a:rPr lang="en-US" sz="2800" b="1" dirty="0">
                <a:latin typeface="Candara" panose="020E0502030303020204" pitchFamily="34" charset="0"/>
              </a:rPr>
              <a:t>Image</a:t>
            </a:r>
          </a:p>
        </p:txBody>
      </p:sp>
      <p:sp>
        <p:nvSpPr>
          <p:cNvPr id="21" name="TextBox 20">
            <a:extLst>
              <a:ext uri="{FF2B5EF4-FFF2-40B4-BE49-F238E27FC236}">
                <a16:creationId xmlns:a16="http://schemas.microsoft.com/office/drawing/2014/main" id="{D6A8A2F2-33DC-54CB-FCBD-CE5ED9F3098E}"/>
              </a:ext>
            </a:extLst>
          </p:cNvPr>
          <p:cNvSpPr txBox="1"/>
          <p:nvPr/>
        </p:nvSpPr>
        <p:spPr>
          <a:xfrm>
            <a:off x="4161629" y="2746823"/>
            <a:ext cx="1201867" cy="523220"/>
          </a:xfrm>
          <a:prstGeom prst="rect">
            <a:avLst/>
          </a:prstGeom>
          <a:noFill/>
        </p:spPr>
        <p:txBody>
          <a:bodyPr wrap="none" rtlCol="0">
            <a:spAutoFit/>
          </a:bodyPr>
          <a:lstStyle/>
          <a:p>
            <a:r>
              <a:rPr lang="en-US" sz="2800" b="1" dirty="0">
                <a:latin typeface="Candara" panose="020E0502030303020204" pitchFamily="34" charset="0"/>
              </a:rPr>
              <a:t>Vertex</a:t>
            </a:r>
          </a:p>
        </p:txBody>
      </p:sp>
      <p:sp>
        <p:nvSpPr>
          <p:cNvPr id="22" name="TextBox 21">
            <a:extLst>
              <a:ext uri="{FF2B5EF4-FFF2-40B4-BE49-F238E27FC236}">
                <a16:creationId xmlns:a16="http://schemas.microsoft.com/office/drawing/2014/main" id="{9ED654A8-D10C-3969-15D4-8B437C151495}"/>
              </a:ext>
            </a:extLst>
          </p:cNvPr>
          <p:cNvSpPr txBox="1"/>
          <p:nvPr/>
        </p:nvSpPr>
        <p:spPr>
          <a:xfrm>
            <a:off x="6871738" y="2746823"/>
            <a:ext cx="596638" cy="523220"/>
          </a:xfrm>
          <a:prstGeom prst="rect">
            <a:avLst/>
          </a:prstGeom>
          <a:noFill/>
        </p:spPr>
        <p:txBody>
          <a:bodyPr wrap="none" rtlCol="0">
            <a:spAutoFit/>
          </a:bodyPr>
          <a:lstStyle/>
          <a:p>
            <a:r>
              <a:rPr lang="en-US" sz="2800" b="1" dirty="0">
                <a:latin typeface="Candara" panose="020E0502030303020204" pitchFamily="34" charset="0"/>
              </a:rPr>
              <a:t>GT</a:t>
            </a:r>
          </a:p>
        </p:txBody>
      </p:sp>
      <p:sp>
        <p:nvSpPr>
          <p:cNvPr id="23" name="TextBox 22">
            <a:extLst>
              <a:ext uri="{FF2B5EF4-FFF2-40B4-BE49-F238E27FC236}">
                <a16:creationId xmlns:a16="http://schemas.microsoft.com/office/drawing/2014/main" id="{9F3920AC-6390-8E63-BA23-00B41DC30CAD}"/>
              </a:ext>
            </a:extLst>
          </p:cNvPr>
          <p:cNvSpPr txBox="1"/>
          <p:nvPr/>
        </p:nvSpPr>
        <p:spPr>
          <a:xfrm>
            <a:off x="9310138" y="2746823"/>
            <a:ext cx="809837" cy="523220"/>
          </a:xfrm>
          <a:prstGeom prst="rect">
            <a:avLst/>
          </a:prstGeom>
          <a:noFill/>
        </p:spPr>
        <p:txBody>
          <a:bodyPr wrap="none" rtlCol="0">
            <a:spAutoFit/>
          </a:bodyPr>
          <a:lstStyle/>
          <a:p>
            <a:r>
              <a:rPr lang="de-DE" sz="2800" b="1" dirty="0">
                <a:latin typeface="Candara" panose="020E0502030303020204" pitchFamily="34" charset="0"/>
              </a:rPr>
              <a:t>S</a:t>
            </a:r>
            <a:r>
              <a:rPr lang="en-US" sz="2800" b="1" dirty="0">
                <a:latin typeface="Candara" panose="020E0502030303020204" pitchFamily="34" charset="0"/>
              </a:rPr>
              <a:t>VD</a:t>
            </a:r>
          </a:p>
        </p:txBody>
      </p:sp>
      <p:sp>
        <p:nvSpPr>
          <p:cNvPr id="24" name="TextBox 23">
            <a:extLst>
              <a:ext uri="{FF2B5EF4-FFF2-40B4-BE49-F238E27FC236}">
                <a16:creationId xmlns:a16="http://schemas.microsoft.com/office/drawing/2014/main" id="{9388B51D-545D-7264-3A41-5A05186DC326}"/>
              </a:ext>
            </a:extLst>
          </p:cNvPr>
          <p:cNvSpPr txBox="1"/>
          <p:nvPr/>
        </p:nvSpPr>
        <p:spPr>
          <a:xfrm>
            <a:off x="2576794" y="6214345"/>
            <a:ext cx="861133" cy="523220"/>
          </a:xfrm>
          <a:prstGeom prst="rect">
            <a:avLst/>
          </a:prstGeom>
          <a:noFill/>
        </p:spPr>
        <p:txBody>
          <a:bodyPr wrap="none" rtlCol="0">
            <a:spAutoFit/>
          </a:bodyPr>
          <a:lstStyle/>
          <a:p>
            <a:r>
              <a:rPr lang="de-DE" sz="2800" b="1" dirty="0">
                <a:latin typeface="Candara" panose="020E0502030303020204" pitchFamily="34" charset="0"/>
              </a:rPr>
              <a:t>C</a:t>
            </a:r>
            <a:r>
              <a:rPr lang="en-US" sz="2800" b="1" dirty="0">
                <a:latin typeface="Candara" panose="020E0502030303020204" pitchFamily="34" charset="0"/>
              </a:rPr>
              <a:t>NN</a:t>
            </a:r>
          </a:p>
        </p:txBody>
      </p:sp>
      <p:pic>
        <p:nvPicPr>
          <p:cNvPr id="26" name="Picture 25">
            <a:extLst>
              <a:ext uri="{FF2B5EF4-FFF2-40B4-BE49-F238E27FC236}">
                <a16:creationId xmlns:a16="http://schemas.microsoft.com/office/drawing/2014/main" id="{91B7B1B3-EAC1-3CEB-D51E-74409C87B0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76800" y="3616989"/>
            <a:ext cx="2438400" cy="2438400"/>
          </a:xfrm>
          <a:prstGeom prst="rect">
            <a:avLst/>
          </a:prstGeom>
        </p:spPr>
      </p:pic>
      <p:pic>
        <p:nvPicPr>
          <p:cNvPr id="29" name="Picture 28">
            <a:extLst>
              <a:ext uri="{FF2B5EF4-FFF2-40B4-BE49-F238E27FC236}">
                <a16:creationId xmlns:a16="http://schemas.microsoft.com/office/drawing/2014/main" id="{9F525047-E1EF-D30A-8DD1-45246892AD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86141" y="3652572"/>
            <a:ext cx="2438399" cy="2438399"/>
          </a:xfrm>
          <a:prstGeom prst="rect">
            <a:avLst/>
          </a:prstGeom>
        </p:spPr>
      </p:pic>
      <p:sp>
        <p:nvSpPr>
          <p:cNvPr id="30" name="TextBox 29">
            <a:extLst>
              <a:ext uri="{FF2B5EF4-FFF2-40B4-BE49-F238E27FC236}">
                <a16:creationId xmlns:a16="http://schemas.microsoft.com/office/drawing/2014/main" id="{298D055C-CDBF-5D6E-780D-FAC411023607}"/>
              </a:ext>
            </a:extLst>
          </p:cNvPr>
          <p:cNvSpPr txBox="1"/>
          <p:nvPr/>
        </p:nvSpPr>
        <p:spPr>
          <a:xfrm>
            <a:off x="5675086" y="6214345"/>
            <a:ext cx="875881" cy="523220"/>
          </a:xfrm>
          <a:prstGeom prst="rect">
            <a:avLst/>
          </a:prstGeom>
          <a:noFill/>
        </p:spPr>
        <p:txBody>
          <a:bodyPr wrap="none" rtlCol="0">
            <a:spAutoFit/>
          </a:bodyPr>
          <a:lstStyle/>
          <a:p>
            <a:r>
              <a:rPr lang="de-DE" sz="2800" b="1" dirty="0">
                <a:latin typeface="Candara" panose="020E0502030303020204" pitchFamily="34" charset="0"/>
              </a:rPr>
              <a:t>NOC</a:t>
            </a:r>
            <a:endParaRPr lang="en-US" sz="2800" b="1" dirty="0">
              <a:latin typeface="Candara" panose="020E0502030303020204" pitchFamily="34" charset="0"/>
            </a:endParaRPr>
          </a:p>
        </p:txBody>
      </p:sp>
      <p:sp>
        <p:nvSpPr>
          <p:cNvPr id="31" name="TextBox 30">
            <a:extLst>
              <a:ext uri="{FF2B5EF4-FFF2-40B4-BE49-F238E27FC236}">
                <a16:creationId xmlns:a16="http://schemas.microsoft.com/office/drawing/2014/main" id="{05EF9B08-3556-E1A2-A1A5-CD5CE1AE1A35}"/>
              </a:ext>
            </a:extLst>
          </p:cNvPr>
          <p:cNvSpPr txBox="1"/>
          <p:nvPr/>
        </p:nvSpPr>
        <p:spPr>
          <a:xfrm>
            <a:off x="8463364" y="6214345"/>
            <a:ext cx="1083951" cy="523220"/>
          </a:xfrm>
          <a:prstGeom prst="rect">
            <a:avLst/>
          </a:prstGeom>
          <a:noFill/>
        </p:spPr>
        <p:txBody>
          <a:bodyPr wrap="none" rtlCol="0">
            <a:spAutoFit/>
          </a:bodyPr>
          <a:lstStyle/>
          <a:p>
            <a:r>
              <a:rPr lang="de-DE" sz="2800" b="1" dirty="0">
                <a:latin typeface="Candara" panose="020E0502030303020204" pitchFamily="34" charset="0"/>
              </a:rPr>
              <a:t>GCNN</a:t>
            </a:r>
            <a:endParaRPr lang="en-US" sz="2800" b="1" dirty="0">
              <a:latin typeface="Candara" panose="020E0502030303020204" pitchFamily="34" charset="0"/>
            </a:endParaRPr>
          </a:p>
        </p:txBody>
      </p:sp>
    </p:spTree>
    <p:extLst>
      <p:ext uri="{BB962C8B-B14F-4D97-AF65-F5344CB8AC3E}">
        <p14:creationId xmlns:p14="http://schemas.microsoft.com/office/powerpoint/2010/main" val="1953477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A0F304-3933-6C0B-A345-078432DA1E07}"/>
              </a:ext>
            </a:extLst>
          </p:cNvPr>
          <p:cNvSpPr>
            <a:spLocks noGrp="1"/>
          </p:cNvSpPr>
          <p:nvPr>
            <p:ph type="title"/>
          </p:nvPr>
        </p:nvSpPr>
        <p:spPr>
          <a:xfrm>
            <a:off x="195088" y="555177"/>
            <a:ext cx="12107544" cy="545653"/>
          </a:xfrm>
        </p:spPr>
        <p:txBody>
          <a:bodyPr>
            <a:normAutofit/>
          </a:bodyPr>
          <a:lstStyle/>
          <a:p>
            <a:r>
              <a:rPr lang="en-US" sz="3200" dirty="0"/>
              <a:t>Improved Normal Inference from Calibrated illuminated RGB-d images</a:t>
            </a:r>
          </a:p>
        </p:txBody>
      </p:sp>
      <p:sp>
        <p:nvSpPr>
          <p:cNvPr id="4" name="Datumsplatzhalter 3">
            <a:extLst>
              <a:ext uri="{FF2B5EF4-FFF2-40B4-BE49-F238E27FC236}">
                <a16:creationId xmlns:a16="http://schemas.microsoft.com/office/drawing/2014/main" id="{805F55DF-5B79-EA42-3DBC-A9739B75EBC6}"/>
              </a:ext>
            </a:extLst>
          </p:cNvPr>
          <p:cNvSpPr>
            <a:spLocks noGrp="1"/>
          </p:cNvSpPr>
          <p:nvPr>
            <p:ph type="dt" sz="half" idx="10"/>
          </p:nvPr>
        </p:nvSpPr>
        <p:spPr/>
        <p:txBody>
          <a:bodyPr/>
          <a:lstStyle/>
          <a:p>
            <a:pPr rtl="0"/>
            <a:fld id="{83627DD0-092D-4AD9-AAE0-0513E170352E}" type="datetime1">
              <a:rPr lang="de-DE" smtClean="0"/>
              <a:t>09.08.2022</a:t>
            </a:fld>
            <a:endParaRPr lang="en-US" dirty="0"/>
          </a:p>
        </p:txBody>
      </p:sp>
      <p:pic>
        <p:nvPicPr>
          <p:cNvPr id="10" name="Grafik 9">
            <a:extLst>
              <a:ext uri="{FF2B5EF4-FFF2-40B4-BE49-F238E27FC236}">
                <a16:creationId xmlns:a16="http://schemas.microsoft.com/office/drawing/2014/main" id="{B8963331-5940-02EC-F625-8779AA7883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6538" y="1503833"/>
            <a:ext cx="3101970" cy="3101970"/>
          </a:xfrm>
          <a:prstGeom prst="rect">
            <a:avLst/>
          </a:prstGeom>
        </p:spPr>
      </p:pic>
      <p:pic>
        <p:nvPicPr>
          <p:cNvPr id="12" name="Grafik 11">
            <a:extLst>
              <a:ext uri="{FF2B5EF4-FFF2-40B4-BE49-F238E27FC236}">
                <a16:creationId xmlns:a16="http://schemas.microsoft.com/office/drawing/2014/main" id="{021D4D07-109C-7B4B-7631-0EB6CC5BCB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088" y="1503833"/>
            <a:ext cx="3101969" cy="3101969"/>
          </a:xfrm>
          <a:prstGeom prst="rect">
            <a:avLst/>
          </a:prstGeom>
        </p:spPr>
      </p:pic>
      <p:sp>
        <p:nvSpPr>
          <p:cNvPr id="14" name="Textfeld 13">
            <a:extLst>
              <a:ext uri="{FF2B5EF4-FFF2-40B4-BE49-F238E27FC236}">
                <a16:creationId xmlns:a16="http://schemas.microsoft.com/office/drawing/2014/main" id="{BD44CF49-5CF0-39BC-0AA3-23FE5CF01BEB}"/>
              </a:ext>
            </a:extLst>
          </p:cNvPr>
          <p:cNvSpPr txBox="1"/>
          <p:nvPr/>
        </p:nvSpPr>
        <p:spPr>
          <a:xfrm>
            <a:off x="3790412" y="4697273"/>
            <a:ext cx="2936959" cy="738664"/>
          </a:xfrm>
          <a:prstGeom prst="rect">
            <a:avLst/>
          </a:prstGeom>
          <a:noFill/>
        </p:spPr>
        <p:txBody>
          <a:bodyPr wrap="square" rtlCol="0">
            <a:spAutoFit/>
          </a:bodyPr>
          <a:lstStyle/>
          <a:p>
            <a:r>
              <a:rPr lang="de-DE" sz="1400" dirty="0">
                <a:latin typeface="Calibri" panose="020F0502020204030204" pitchFamily="34" charset="0"/>
                <a:cs typeface="Calibri" panose="020F0502020204030204" pitchFamily="34" charset="0"/>
              </a:rPr>
              <a:t>Depth </a:t>
            </a:r>
            <a:r>
              <a:rPr lang="en-US" sz="1400" dirty="0">
                <a:latin typeface="Calibri" panose="020F0502020204030204" pitchFamily="34" charset="0"/>
                <a:cs typeface="Calibri" panose="020F0502020204030204" pitchFamily="34" charset="0"/>
              </a:rPr>
              <a:t>Map</a:t>
            </a:r>
            <a:r>
              <a:rPr lang="de-DE" sz="1400" dirty="0">
                <a:latin typeface="Calibri" panose="020F0502020204030204" pitchFamily="34" charset="0"/>
                <a:cs typeface="Calibri" panose="020F0502020204030204" pitchFamily="34" charset="0"/>
              </a:rPr>
              <a:t> (</a:t>
            </a:r>
            <a:r>
              <a:rPr lang="en-US" sz="1400" dirty="0">
                <a:latin typeface="Calibri" panose="020F0502020204030204" pitchFamily="34" charset="0"/>
                <a:cs typeface="Calibri" panose="020F0502020204030204" pitchFamily="34" charset="0"/>
              </a:rPr>
              <a:t>semi-dense</a:t>
            </a:r>
            <a:r>
              <a:rPr lang="de-DE" sz="1400" dirty="0">
                <a:latin typeface="Calibri" panose="020F0502020204030204" pitchFamily="34" charset="0"/>
                <a:cs typeface="Calibri" panose="020F0502020204030204" pitchFamily="34" charset="0"/>
              </a:rPr>
              <a:t>) , and </a:t>
            </a:r>
            <a:r>
              <a:rPr lang="en-US" sz="1400" dirty="0">
                <a:latin typeface="Calibri" panose="020F0502020204030204" pitchFamily="34" charset="0"/>
                <a:cs typeface="Calibri" panose="020F0502020204030204" pitchFamily="34" charset="0"/>
              </a:rPr>
              <a:t>known</a:t>
            </a:r>
            <a:r>
              <a:rPr lang="de-DE" sz="1400" dirty="0">
                <a:latin typeface="Calibri" panose="020F0502020204030204" pitchFamily="34" charset="0"/>
                <a:cs typeface="Calibri" panose="020F0502020204030204" pitchFamily="34" charset="0"/>
              </a:rPr>
              <a:t> </a:t>
            </a:r>
            <a:r>
              <a:rPr lang="en-US" sz="1400" dirty="0">
                <a:latin typeface="Calibri" panose="020F0502020204030204" pitchFamily="34" charset="0"/>
                <a:cs typeface="Calibri" panose="020F0502020204030204" pitchFamily="34" charset="0"/>
              </a:rPr>
              <a:t>calibration</a:t>
            </a:r>
            <a:r>
              <a:rPr lang="de-DE" sz="1400" dirty="0">
                <a:latin typeface="Calibri" panose="020F0502020204030204" pitchFamily="34" charset="0"/>
                <a:cs typeface="Calibri" panose="020F0502020204030204" pitchFamily="34" charset="0"/>
              </a:rPr>
              <a:t> </a:t>
            </a:r>
          </a:p>
          <a:p>
            <a:r>
              <a:rPr lang="en-US" sz="1400" dirty="0">
                <a:latin typeface="Calibri" panose="020F0502020204030204" pitchFamily="34" charset="0"/>
                <a:cs typeface="Calibri" panose="020F0502020204030204" pitchFamily="34" charset="0"/>
              </a:rPr>
              <a:t>→point cloud or vertex map</a:t>
            </a:r>
          </a:p>
        </p:txBody>
      </p:sp>
      <p:sp>
        <p:nvSpPr>
          <p:cNvPr id="11" name="Textfeld 13">
            <a:extLst>
              <a:ext uri="{FF2B5EF4-FFF2-40B4-BE49-F238E27FC236}">
                <a16:creationId xmlns:a16="http://schemas.microsoft.com/office/drawing/2014/main" id="{970288CB-26E3-E361-8495-ED76CB3433BB}"/>
              </a:ext>
            </a:extLst>
          </p:cNvPr>
          <p:cNvSpPr txBox="1"/>
          <p:nvPr/>
        </p:nvSpPr>
        <p:spPr>
          <a:xfrm>
            <a:off x="853453" y="4768471"/>
            <a:ext cx="1469869"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Grayscale image </a:t>
            </a:r>
          </a:p>
        </p:txBody>
      </p:sp>
      <p:sp>
        <p:nvSpPr>
          <p:cNvPr id="5" name="Arrow: Right 4">
            <a:extLst>
              <a:ext uri="{FF2B5EF4-FFF2-40B4-BE49-F238E27FC236}">
                <a16:creationId xmlns:a16="http://schemas.microsoft.com/office/drawing/2014/main" id="{BCCBEB97-831B-9FD1-0A7C-873CD499E92B}"/>
              </a:ext>
            </a:extLst>
          </p:cNvPr>
          <p:cNvSpPr/>
          <p:nvPr/>
        </p:nvSpPr>
        <p:spPr>
          <a:xfrm>
            <a:off x="7217989" y="2689690"/>
            <a:ext cx="955627"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feld 13">
            <a:extLst>
              <a:ext uri="{FF2B5EF4-FFF2-40B4-BE49-F238E27FC236}">
                <a16:creationId xmlns:a16="http://schemas.microsoft.com/office/drawing/2014/main" id="{365F151C-13F5-6187-CD63-257406A1678F}"/>
              </a:ext>
            </a:extLst>
          </p:cNvPr>
          <p:cNvSpPr txBox="1"/>
          <p:nvPr/>
        </p:nvSpPr>
        <p:spPr>
          <a:xfrm>
            <a:off x="9255041" y="4786916"/>
            <a:ext cx="2936959"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Normal Map (semi-dense)</a:t>
            </a:r>
          </a:p>
        </p:txBody>
      </p:sp>
      <p:pic>
        <p:nvPicPr>
          <p:cNvPr id="9" name="Picture 8">
            <a:extLst>
              <a:ext uri="{FF2B5EF4-FFF2-40B4-BE49-F238E27FC236}">
                <a16:creationId xmlns:a16="http://schemas.microsoft.com/office/drawing/2014/main" id="{475CB471-C7BB-85A6-EC77-7F9621F0B9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3097" y="1503831"/>
            <a:ext cx="3114133" cy="3101968"/>
          </a:xfrm>
          <a:prstGeom prst="rect">
            <a:avLst/>
          </a:prstGeom>
        </p:spPr>
      </p:pic>
      <p:sp>
        <p:nvSpPr>
          <p:cNvPr id="20" name="Textfeld 13">
            <a:extLst>
              <a:ext uri="{FF2B5EF4-FFF2-40B4-BE49-F238E27FC236}">
                <a16:creationId xmlns:a16="http://schemas.microsoft.com/office/drawing/2014/main" id="{05E87B3C-48A7-DAE6-D58B-8D5AB9779B2E}"/>
              </a:ext>
            </a:extLst>
          </p:cNvPr>
          <p:cNvSpPr txBox="1"/>
          <p:nvPr/>
        </p:nvSpPr>
        <p:spPr>
          <a:xfrm>
            <a:off x="6986294" y="3272492"/>
            <a:ext cx="1515666" cy="1600438"/>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Standard method compute normal from point cloud using neighboring information or use Shape from shading</a:t>
            </a:r>
          </a:p>
        </p:txBody>
      </p:sp>
      <p:sp>
        <p:nvSpPr>
          <p:cNvPr id="21" name="Textfeld 13">
            <a:extLst>
              <a:ext uri="{FF2B5EF4-FFF2-40B4-BE49-F238E27FC236}">
                <a16:creationId xmlns:a16="http://schemas.microsoft.com/office/drawing/2014/main" id="{CA55BEB2-CE52-A88F-70C3-75A43A3F51BB}"/>
              </a:ext>
            </a:extLst>
          </p:cNvPr>
          <p:cNvSpPr txBox="1"/>
          <p:nvPr/>
        </p:nvSpPr>
        <p:spPr>
          <a:xfrm>
            <a:off x="3107094" y="5900694"/>
            <a:ext cx="8798768" cy="523220"/>
          </a:xfrm>
          <a:prstGeom prst="rect">
            <a:avLst/>
          </a:prstGeom>
          <a:noFill/>
        </p:spPr>
        <p:txBody>
          <a:bodyPr wrap="square" rtlCol="0">
            <a:spAutoFit/>
          </a:bodyPr>
          <a:lstStyle/>
          <a:p>
            <a:pPr marL="285750" indent="-285750">
              <a:buFontTx/>
              <a:buChar char="-"/>
            </a:pPr>
            <a:r>
              <a:rPr lang="en-US" sz="1400" dirty="0">
                <a:latin typeface="Calibri" panose="020F0502020204030204" pitchFamily="34" charset="0"/>
                <a:cs typeface="Calibri" panose="020F0502020204030204" pitchFamily="34" charset="0"/>
              </a:rPr>
              <a:t>Normal Map are only semi-dense, if mapped on mesh (dense), that is not good at all</a:t>
            </a:r>
          </a:p>
          <a:p>
            <a:pPr marL="285750" indent="-285750">
              <a:buFontTx/>
              <a:buChar char="-"/>
            </a:pPr>
            <a:r>
              <a:rPr lang="en-US" sz="1400" dirty="0">
                <a:latin typeface="Calibri" panose="020F0502020204030204" pitchFamily="34" charset="0"/>
                <a:cs typeface="Calibri" panose="020F0502020204030204" pitchFamily="34" charset="0"/>
              </a:rPr>
              <a:t>Dependent on chose neighbor size. If it is too small, → noise sensitive, If too large → too smooth and not crispy</a:t>
            </a:r>
          </a:p>
        </p:txBody>
      </p:sp>
      <p:pic>
        <p:nvPicPr>
          <p:cNvPr id="23" name="Picture 2">
            <a:extLst>
              <a:ext uri="{FF2B5EF4-FFF2-40B4-BE49-F238E27FC236}">
                <a16:creationId xmlns:a16="http://schemas.microsoft.com/office/drawing/2014/main" id="{19955E31-A58E-3EB2-6F80-A4590491975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00" t="4678" r="74557" b="74947"/>
          <a:stretch/>
        </p:blipFill>
        <p:spPr bwMode="auto">
          <a:xfrm>
            <a:off x="0" y="6130211"/>
            <a:ext cx="2906881" cy="727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1526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nhaltsplatzhalter 5">
            <a:extLst>
              <a:ext uri="{FF2B5EF4-FFF2-40B4-BE49-F238E27FC236}">
                <a16:creationId xmlns:a16="http://schemas.microsoft.com/office/drawing/2014/main" id="{8A6C0499-F350-8E5B-23FA-D00791E776D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0097" t="194" r="24798"/>
          <a:stretch/>
        </p:blipFill>
        <p:spPr>
          <a:xfrm>
            <a:off x="8536835" y="1503832"/>
            <a:ext cx="3121080" cy="3101969"/>
          </a:xfrm>
        </p:spPr>
      </p:pic>
      <p:sp>
        <p:nvSpPr>
          <p:cNvPr id="4" name="Datumsplatzhalter 3">
            <a:extLst>
              <a:ext uri="{FF2B5EF4-FFF2-40B4-BE49-F238E27FC236}">
                <a16:creationId xmlns:a16="http://schemas.microsoft.com/office/drawing/2014/main" id="{805F55DF-5B79-EA42-3DBC-A9739B75EBC6}"/>
              </a:ext>
            </a:extLst>
          </p:cNvPr>
          <p:cNvSpPr>
            <a:spLocks noGrp="1"/>
          </p:cNvSpPr>
          <p:nvPr>
            <p:ph type="dt" sz="half" idx="10"/>
          </p:nvPr>
        </p:nvSpPr>
        <p:spPr/>
        <p:txBody>
          <a:bodyPr/>
          <a:lstStyle/>
          <a:p>
            <a:pPr rtl="0"/>
            <a:fld id="{83627DD0-092D-4AD9-AAE0-0513E170352E}" type="datetime1">
              <a:rPr lang="de-DE" smtClean="0"/>
              <a:t>09.08.2022</a:t>
            </a:fld>
            <a:endParaRPr lang="en-US" dirty="0"/>
          </a:p>
        </p:txBody>
      </p:sp>
      <p:pic>
        <p:nvPicPr>
          <p:cNvPr id="10" name="Grafik 9">
            <a:extLst>
              <a:ext uri="{FF2B5EF4-FFF2-40B4-BE49-F238E27FC236}">
                <a16:creationId xmlns:a16="http://schemas.microsoft.com/office/drawing/2014/main" id="{B8963331-5940-02EC-F625-8779AA7883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6538" y="1503833"/>
            <a:ext cx="3101970" cy="3101970"/>
          </a:xfrm>
          <a:prstGeom prst="rect">
            <a:avLst/>
          </a:prstGeom>
        </p:spPr>
      </p:pic>
      <p:pic>
        <p:nvPicPr>
          <p:cNvPr id="12" name="Grafik 11">
            <a:extLst>
              <a:ext uri="{FF2B5EF4-FFF2-40B4-BE49-F238E27FC236}">
                <a16:creationId xmlns:a16="http://schemas.microsoft.com/office/drawing/2014/main" id="{021D4D07-109C-7B4B-7631-0EB6CC5BCB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088" y="1503833"/>
            <a:ext cx="3101969" cy="3101969"/>
          </a:xfrm>
          <a:prstGeom prst="rect">
            <a:avLst/>
          </a:prstGeom>
        </p:spPr>
      </p:pic>
      <p:sp>
        <p:nvSpPr>
          <p:cNvPr id="14" name="Textfeld 13">
            <a:extLst>
              <a:ext uri="{FF2B5EF4-FFF2-40B4-BE49-F238E27FC236}">
                <a16:creationId xmlns:a16="http://schemas.microsoft.com/office/drawing/2014/main" id="{BD44CF49-5CF0-39BC-0AA3-23FE5CF01BEB}"/>
              </a:ext>
            </a:extLst>
          </p:cNvPr>
          <p:cNvSpPr txBox="1"/>
          <p:nvPr/>
        </p:nvSpPr>
        <p:spPr>
          <a:xfrm>
            <a:off x="3790412" y="4697273"/>
            <a:ext cx="2936959" cy="738664"/>
          </a:xfrm>
          <a:prstGeom prst="rect">
            <a:avLst/>
          </a:prstGeom>
          <a:noFill/>
        </p:spPr>
        <p:txBody>
          <a:bodyPr wrap="square" rtlCol="0">
            <a:spAutoFit/>
          </a:bodyPr>
          <a:lstStyle/>
          <a:p>
            <a:r>
              <a:rPr lang="de-DE" sz="1400" dirty="0">
                <a:latin typeface="Calibri" panose="020F0502020204030204" pitchFamily="34" charset="0"/>
                <a:cs typeface="Calibri" panose="020F0502020204030204" pitchFamily="34" charset="0"/>
              </a:rPr>
              <a:t>Depth </a:t>
            </a:r>
            <a:r>
              <a:rPr lang="en-US" sz="1400" dirty="0">
                <a:latin typeface="Calibri" panose="020F0502020204030204" pitchFamily="34" charset="0"/>
                <a:cs typeface="Calibri" panose="020F0502020204030204" pitchFamily="34" charset="0"/>
              </a:rPr>
              <a:t>Map</a:t>
            </a:r>
            <a:r>
              <a:rPr lang="de-DE" sz="1400" dirty="0">
                <a:latin typeface="Calibri" panose="020F0502020204030204" pitchFamily="34" charset="0"/>
                <a:cs typeface="Calibri" panose="020F0502020204030204" pitchFamily="34" charset="0"/>
              </a:rPr>
              <a:t> (</a:t>
            </a:r>
            <a:r>
              <a:rPr lang="en-US" sz="1400" dirty="0">
                <a:latin typeface="Calibri" panose="020F0502020204030204" pitchFamily="34" charset="0"/>
                <a:cs typeface="Calibri" panose="020F0502020204030204" pitchFamily="34" charset="0"/>
              </a:rPr>
              <a:t>semi-dense</a:t>
            </a:r>
            <a:r>
              <a:rPr lang="de-DE" sz="1400" dirty="0">
                <a:latin typeface="Calibri" panose="020F0502020204030204" pitchFamily="34" charset="0"/>
                <a:cs typeface="Calibri" panose="020F0502020204030204" pitchFamily="34" charset="0"/>
              </a:rPr>
              <a:t>) , and </a:t>
            </a:r>
            <a:r>
              <a:rPr lang="en-US" sz="1400" dirty="0">
                <a:latin typeface="Calibri" panose="020F0502020204030204" pitchFamily="34" charset="0"/>
                <a:cs typeface="Calibri" panose="020F0502020204030204" pitchFamily="34" charset="0"/>
              </a:rPr>
              <a:t>known</a:t>
            </a:r>
            <a:r>
              <a:rPr lang="de-DE" sz="1400" dirty="0">
                <a:latin typeface="Calibri" panose="020F0502020204030204" pitchFamily="34" charset="0"/>
                <a:cs typeface="Calibri" panose="020F0502020204030204" pitchFamily="34" charset="0"/>
              </a:rPr>
              <a:t> </a:t>
            </a:r>
            <a:r>
              <a:rPr lang="en-US" sz="1400" dirty="0">
                <a:latin typeface="Calibri" panose="020F0502020204030204" pitchFamily="34" charset="0"/>
                <a:cs typeface="Calibri" panose="020F0502020204030204" pitchFamily="34" charset="0"/>
              </a:rPr>
              <a:t>calibration</a:t>
            </a:r>
            <a:r>
              <a:rPr lang="de-DE" sz="1400" dirty="0">
                <a:latin typeface="Calibri" panose="020F0502020204030204" pitchFamily="34" charset="0"/>
                <a:cs typeface="Calibri" panose="020F0502020204030204" pitchFamily="34" charset="0"/>
              </a:rPr>
              <a:t> </a:t>
            </a:r>
          </a:p>
          <a:p>
            <a:r>
              <a:rPr lang="en-US" sz="1400" dirty="0">
                <a:latin typeface="Calibri" panose="020F0502020204030204" pitchFamily="34" charset="0"/>
                <a:cs typeface="Calibri" panose="020F0502020204030204" pitchFamily="34" charset="0"/>
              </a:rPr>
              <a:t>→point cloud or vertex map</a:t>
            </a:r>
          </a:p>
        </p:txBody>
      </p:sp>
      <p:sp>
        <p:nvSpPr>
          <p:cNvPr id="11" name="Textfeld 13">
            <a:extLst>
              <a:ext uri="{FF2B5EF4-FFF2-40B4-BE49-F238E27FC236}">
                <a16:creationId xmlns:a16="http://schemas.microsoft.com/office/drawing/2014/main" id="{970288CB-26E3-E361-8495-ED76CB3433BB}"/>
              </a:ext>
            </a:extLst>
          </p:cNvPr>
          <p:cNvSpPr txBox="1"/>
          <p:nvPr/>
        </p:nvSpPr>
        <p:spPr>
          <a:xfrm>
            <a:off x="853453" y="4768471"/>
            <a:ext cx="1469869"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Grayscale image </a:t>
            </a:r>
          </a:p>
        </p:txBody>
      </p:sp>
      <p:sp>
        <p:nvSpPr>
          <p:cNvPr id="5" name="Arrow: Right 4">
            <a:extLst>
              <a:ext uri="{FF2B5EF4-FFF2-40B4-BE49-F238E27FC236}">
                <a16:creationId xmlns:a16="http://schemas.microsoft.com/office/drawing/2014/main" id="{BCCBEB97-831B-9FD1-0A7C-873CD499E92B}"/>
              </a:ext>
            </a:extLst>
          </p:cNvPr>
          <p:cNvSpPr/>
          <p:nvPr/>
        </p:nvSpPr>
        <p:spPr>
          <a:xfrm>
            <a:off x="7217989" y="3054815"/>
            <a:ext cx="955627"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feld 13">
            <a:extLst>
              <a:ext uri="{FF2B5EF4-FFF2-40B4-BE49-F238E27FC236}">
                <a16:creationId xmlns:a16="http://schemas.microsoft.com/office/drawing/2014/main" id="{365F151C-13F5-6187-CD63-257406A1678F}"/>
              </a:ext>
            </a:extLst>
          </p:cNvPr>
          <p:cNvSpPr txBox="1"/>
          <p:nvPr/>
        </p:nvSpPr>
        <p:spPr>
          <a:xfrm>
            <a:off x="9255041" y="4786916"/>
            <a:ext cx="2936959"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Normal Map (fully dense)</a:t>
            </a:r>
          </a:p>
        </p:txBody>
      </p:sp>
      <p:pic>
        <p:nvPicPr>
          <p:cNvPr id="16" name="Picture 2">
            <a:extLst>
              <a:ext uri="{FF2B5EF4-FFF2-40B4-BE49-F238E27FC236}">
                <a16:creationId xmlns:a16="http://schemas.microsoft.com/office/drawing/2014/main" id="{D43F1672-A8D6-2ACB-7E5B-8AE15CD45C9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00" t="4678" r="74557" b="74947"/>
          <a:stretch/>
        </p:blipFill>
        <p:spPr bwMode="auto">
          <a:xfrm>
            <a:off x="0" y="6130211"/>
            <a:ext cx="2906881" cy="727789"/>
          </a:xfrm>
          <a:prstGeom prst="rect">
            <a:avLst/>
          </a:prstGeom>
          <a:noFill/>
          <a:extLst>
            <a:ext uri="{909E8E84-426E-40DD-AFC4-6F175D3DCCD1}">
              <a14:hiddenFill xmlns:a14="http://schemas.microsoft.com/office/drawing/2010/main">
                <a:solidFill>
                  <a:srgbClr val="FFFFFF"/>
                </a:solidFill>
              </a14:hiddenFill>
            </a:ext>
          </a:extLst>
        </p:spPr>
      </p:pic>
      <p:sp>
        <p:nvSpPr>
          <p:cNvPr id="8" name="Titel 1">
            <a:extLst>
              <a:ext uri="{FF2B5EF4-FFF2-40B4-BE49-F238E27FC236}">
                <a16:creationId xmlns:a16="http://schemas.microsoft.com/office/drawing/2014/main" id="{2786D063-96C6-AAB1-1184-F412CA8E852B}"/>
              </a:ext>
            </a:extLst>
          </p:cNvPr>
          <p:cNvSpPr>
            <a:spLocks noGrp="1"/>
          </p:cNvSpPr>
          <p:nvPr>
            <p:ph type="title"/>
          </p:nvPr>
        </p:nvSpPr>
        <p:spPr>
          <a:xfrm>
            <a:off x="195088" y="555177"/>
            <a:ext cx="12107544" cy="545653"/>
          </a:xfrm>
        </p:spPr>
        <p:txBody>
          <a:bodyPr>
            <a:normAutofit/>
          </a:bodyPr>
          <a:lstStyle/>
          <a:p>
            <a:r>
              <a:rPr lang="en-US" sz="3200" dirty="0"/>
              <a:t>Improved Normal Inference from Calibrated illuminated RGB-d images</a:t>
            </a:r>
          </a:p>
        </p:txBody>
      </p:sp>
    </p:spTree>
    <p:extLst>
      <p:ext uri="{BB962C8B-B14F-4D97-AF65-F5344CB8AC3E}">
        <p14:creationId xmlns:p14="http://schemas.microsoft.com/office/powerpoint/2010/main" val="2601301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01FA24-21EF-40BB-69A5-11C08A015EFA}"/>
              </a:ext>
            </a:extLst>
          </p:cNvPr>
          <p:cNvSpPr txBox="1"/>
          <p:nvPr/>
        </p:nvSpPr>
        <p:spPr>
          <a:xfrm>
            <a:off x="342223" y="649734"/>
            <a:ext cx="7062551" cy="584775"/>
          </a:xfrm>
          <a:prstGeom prst="rect">
            <a:avLst/>
          </a:prstGeom>
          <a:noFill/>
        </p:spPr>
        <p:txBody>
          <a:bodyPr wrap="square" rtlCol="0">
            <a:spAutoFit/>
          </a:bodyPr>
          <a:lstStyle/>
          <a:p>
            <a:r>
              <a:rPr lang="de-DE" altLang="zh-CN" sz="3200" b="1" dirty="0">
                <a:latin typeface="Candara" panose="020E0502030303020204" pitchFamily="34" charset="0"/>
              </a:rPr>
              <a:t>Gated </a:t>
            </a:r>
            <a:r>
              <a:rPr lang="de-DE" altLang="zh-CN" sz="3200" b="1" dirty="0" err="1">
                <a:latin typeface="Candara" panose="020E0502030303020204" pitchFamily="34" charset="0"/>
              </a:rPr>
              <a:t>Convolution</a:t>
            </a:r>
            <a:r>
              <a:rPr lang="de-DE" altLang="zh-CN" sz="3200" b="1" dirty="0">
                <a:latin typeface="Candara" panose="020E0502030303020204" pitchFamily="34" charset="0"/>
              </a:rPr>
              <a:t> Layer (</a:t>
            </a:r>
            <a:r>
              <a:rPr lang="de-DE" altLang="zh-CN" sz="3200" b="1" dirty="0" err="1">
                <a:latin typeface="Candara" panose="020E0502030303020204" pitchFamily="34" charset="0"/>
              </a:rPr>
              <a:t>gconv</a:t>
            </a:r>
            <a:r>
              <a:rPr lang="de-DE" altLang="zh-CN" sz="3200" b="1" dirty="0">
                <a:latin typeface="Candara" panose="020E0502030303020204" pitchFamily="34" charset="0"/>
              </a:rPr>
              <a:t>)</a:t>
            </a:r>
            <a:endParaRPr lang="en-US" sz="3200" dirty="0">
              <a:latin typeface="Candara" panose="020E0502030303020204" pitchFamily="34" charset="0"/>
            </a:endParaRPr>
          </a:p>
        </p:txBody>
      </p:sp>
      <mc:AlternateContent xmlns:mc="http://schemas.openxmlformats.org/markup-compatibility/2006">
        <mc:Choice xmlns:a14="http://schemas.microsoft.com/office/drawing/2010/main" Requires="a14">
          <p:sp>
            <p:nvSpPr>
              <p:cNvPr id="5" name="Textfeld 13">
                <a:extLst>
                  <a:ext uri="{FF2B5EF4-FFF2-40B4-BE49-F238E27FC236}">
                    <a16:creationId xmlns:a16="http://schemas.microsoft.com/office/drawing/2014/main" id="{DEF1AA83-1615-7672-39D0-DAE96C7670ED}"/>
                  </a:ext>
                </a:extLst>
              </p:cNvPr>
              <p:cNvSpPr txBox="1"/>
              <p:nvPr/>
            </p:nvSpPr>
            <p:spPr>
              <a:xfrm>
                <a:off x="581025" y="2508587"/>
                <a:ext cx="5252499" cy="1840825"/>
              </a:xfrm>
              <a:prstGeom prst="rect">
                <a:avLst/>
              </a:prstGeom>
              <a:noFill/>
            </p:spPr>
            <p:txBody>
              <a:bodyPr wrap="square" rtlCol="0">
                <a:spAutoFit/>
              </a:bodyPr>
              <a:lstStyle/>
              <a:p>
                <a:pPr marL="742950" lvl="1" indent="-285750">
                  <a:buFontTx/>
                  <a:buChar char="-"/>
                </a:pPr>
                <a:r>
                  <a:rPr lang="en-US" dirty="0">
                    <a:latin typeface="Calibri" panose="020F0502020204030204" pitchFamily="34" charset="0"/>
                    <a:cs typeface="Calibri" panose="020F0502020204030204" pitchFamily="34" charset="0"/>
                  </a:rPr>
                  <a:t>Gate: learn to find a mask from data</a:t>
                </a:r>
              </a:p>
              <a:p>
                <a:pPr marL="742950" lvl="1" indent="-285750">
                  <a:buFontTx/>
                  <a:buChar char="-"/>
                </a:pPr>
                <a14:m>
                  <m:oMath xmlns:m="http://schemas.openxmlformats.org/officeDocument/2006/math">
                    <m:r>
                      <a:rPr lang="de-DE" b="0" i="1" smtClean="0">
                        <a:latin typeface="Cambria Math" panose="02040503050406030204" pitchFamily="18" charset="0"/>
                        <a:cs typeface="Calibri" panose="020F0502020204030204" pitchFamily="34" charset="0"/>
                      </a:rPr>
                      <m:t>𝐺𝑎𝑡𝑖𝑛</m:t>
                    </m:r>
                    <m:sSub>
                      <m:sSubPr>
                        <m:ctrlPr>
                          <a:rPr lang="de-DE" b="0" i="1" smtClean="0">
                            <a:latin typeface="Cambria Math" panose="02040503050406030204" pitchFamily="18" charset="0"/>
                            <a:cs typeface="Calibri" panose="020F0502020204030204" pitchFamily="34" charset="0"/>
                          </a:rPr>
                        </m:ctrlPr>
                      </m:sSubPr>
                      <m:e>
                        <m:r>
                          <a:rPr lang="de-DE" b="0" i="1" smtClean="0">
                            <a:latin typeface="Cambria Math" panose="02040503050406030204" pitchFamily="18" charset="0"/>
                            <a:cs typeface="Calibri" panose="020F0502020204030204" pitchFamily="34" charset="0"/>
                          </a:rPr>
                          <m:t>𝑔</m:t>
                        </m:r>
                      </m:e>
                      <m:sub>
                        <m:d>
                          <m:dPr>
                            <m:begChr m:val="{"/>
                            <m:endChr m:val="}"/>
                            <m:ctrlPr>
                              <a:rPr lang="de-DE" b="0" i="1" smtClean="0">
                                <a:latin typeface="Cambria Math" panose="02040503050406030204" pitchFamily="18" charset="0"/>
                                <a:cs typeface="Calibri" panose="020F0502020204030204" pitchFamily="34" charset="0"/>
                              </a:rPr>
                            </m:ctrlPr>
                          </m:dPr>
                          <m:e>
                            <m:r>
                              <a:rPr lang="de-DE" b="0" i="1" smtClean="0">
                                <a:latin typeface="Cambria Math" panose="02040503050406030204" pitchFamily="18" charset="0"/>
                                <a:cs typeface="Calibri" panose="020F0502020204030204" pitchFamily="34" charset="0"/>
                              </a:rPr>
                              <m:t>𝑦</m:t>
                            </m:r>
                            <m:r>
                              <a:rPr lang="de-DE" b="0" i="1" smtClean="0">
                                <a:latin typeface="Cambria Math" panose="02040503050406030204" pitchFamily="18" charset="0"/>
                                <a:cs typeface="Calibri" panose="020F0502020204030204" pitchFamily="34" charset="0"/>
                              </a:rPr>
                              <m:t>,</m:t>
                            </m:r>
                            <m:r>
                              <a:rPr lang="de-DE" b="0" i="1" smtClean="0">
                                <a:latin typeface="Cambria Math" panose="02040503050406030204" pitchFamily="18" charset="0"/>
                                <a:cs typeface="Calibri" panose="020F0502020204030204" pitchFamily="34" charset="0"/>
                              </a:rPr>
                              <m:t>𝑥</m:t>
                            </m:r>
                          </m:e>
                        </m:d>
                      </m:sub>
                    </m:sSub>
                    <m:r>
                      <a:rPr lang="de-DE" b="0" i="1" smtClean="0">
                        <a:latin typeface="Cambria Math" panose="02040503050406030204" pitchFamily="18" charset="0"/>
                        <a:cs typeface="Calibri" panose="020F0502020204030204" pitchFamily="34" charset="0"/>
                      </a:rPr>
                      <m:t>=</m:t>
                    </m:r>
                    <m:r>
                      <m:rPr>
                        <m:sty m:val="p"/>
                      </m:rPr>
                      <a:rPr lang="de-DE" b="0" i="0" smtClean="0">
                        <a:latin typeface="Cambria Math" panose="02040503050406030204" pitchFamily="18" charset="0"/>
                        <a:cs typeface="Calibri" panose="020F0502020204030204" pitchFamily="34" charset="0"/>
                      </a:rPr>
                      <m:t>ΣΣ</m:t>
                    </m:r>
                    <m:r>
                      <a:rPr lang="de-DE" b="0" i="0" smtClean="0">
                        <a:latin typeface="Cambria Math" panose="02040503050406030204" pitchFamily="18" charset="0"/>
                        <a:cs typeface="Calibri" panose="020F0502020204030204" pitchFamily="34" charset="0"/>
                      </a:rPr>
                      <m:t> </m:t>
                    </m:r>
                    <m:sSub>
                      <m:sSubPr>
                        <m:ctrlPr>
                          <a:rPr lang="de-DE" b="0" i="1" smtClean="0">
                            <a:latin typeface="Cambria Math" panose="02040503050406030204" pitchFamily="18" charset="0"/>
                            <a:cs typeface="Calibri" panose="020F0502020204030204" pitchFamily="34" charset="0"/>
                          </a:rPr>
                        </m:ctrlPr>
                      </m:sSubPr>
                      <m:e>
                        <m:r>
                          <a:rPr lang="de-DE" b="0" i="1" smtClean="0">
                            <a:latin typeface="Cambria Math" panose="02040503050406030204" pitchFamily="18" charset="0"/>
                            <a:cs typeface="Calibri" panose="020F0502020204030204" pitchFamily="34" charset="0"/>
                          </a:rPr>
                          <m:t>𝑊</m:t>
                        </m:r>
                      </m:e>
                      <m:sub>
                        <m:r>
                          <a:rPr lang="de-DE" b="0" i="1" smtClean="0">
                            <a:latin typeface="Cambria Math" panose="02040503050406030204" pitchFamily="18" charset="0"/>
                            <a:cs typeface="Calibri" panose="020F0502020204030204" pitchFamily="34" charset="0"/>
                          </a:rPr>
                          <m:t>𝑔</m:t>
                        </m:r>
                      </m:sub>
                    </m:sSub>
                    <m:r>
                      <a:rPr lang="de-DE" b="0" i="1" smtClean="0">
                        <a:latin typeface="Cambria Math" panose="02040503050406030204" pitchFamily="18" charset="0"/>
                        <a:cs typeface="Calibri" panose="020F0502020204030204" pitchFamily="34" charset="0"/>
                      </a:rPr>
                      <m:t>⋅</m:t>
                    </m:r>
                    <m:r>
                      <a:rPr lang="de-DE" b="0" i="1" smtClean="0">
                        <a:latin typeface="Cambria Math" panose="02040503050406030204" pitchFamily="18" charset="0"/>
                        <a:cs typeface="Calibri" panose="020F0502020204030204" pitchFamily="34" charset="0"/>
                      </a:rPr>
                      <m:t>𝐼</m:t>
                    </m:r>
                  </m:oMath>
                </a14:m>
                <a:endParaRPr lang="de-DE" b="0" dirty="0">
                  <a:latin typeface="Calibri" panose="020F0502020204030204" pitchFamily="34" charset="0"/>
                  <a:cs typeface="Calibri" panose="020F0502020204030204" pitchFamily="34" charset="0"/>
                </a:endParaRPr>
              </a:p>
              <a:p>
                <a:pPr marL="742950" lvl="1" indent="-285750">
                  <a:buFontTx/>
                  <a:buChar char="-"/>
                </a:pPr>
                <a14:m>
                  <m:oMath xmlns:m="http://schemas.openxmlformats.org/officeDocument/2006/math">
                    <m:r>
                      <a:rPr lang="de-DE" b="0" i="1" smtClean="0">
                        <a:latin typeface="Cambria Math" panose="02040503050406030204" pitchFamily="18" charset="0"/>
                        <a:cs typeface="Calibri" panose="020F0502020204030204" pitchFamily="34" charset="0"/>
                      </a:rPr>
                      <m:t>𝐹𝑒𝑎𝑡𝑢𝑟</m:t>
                    </m:r>
                    <m:sSub>
                      <m:sSubPr>
                        <m:ctrlPr>
                          <a:rPr lang="de-DE" b="0" i="1" smtClean="0">
                            <a:latin typeface="Cambria Math" panose="02040503050406030204" pitchFamily="18" charset="0"/>
                            <a:cs typeface="Calibri" panose="020F0502020204030204" pitchFamily="34" charset="0"/>
                          </a:rPr>
                        </m:ctrlPr>
                      </m:sSubPr>
                      <m:e>
                        <m:r>
                          <a:rPr lang="de-DE" b="0" i="1" smtClean="0">
                            <a:latin typeface="Cambria Math" panose="02040503050406030204" pitchFamily="18" charset="0"/>
                            <a:cs typeface="Calibri" panose="020F0502020204030204" pitchFamily="34" charset="0"/>
                          </a:rPr>
                          <m:t>𝑒</m:t>
                        </m:r>
                      </m:e>
                      <m:sub>
                        <m:d>
                          <m:dPr>
                            <m:begChr m:val="{"/>
                            <m:endChr m:val="}"/>
                            <m:ctrlPr>
                              <a:rPr lang="de-DE" b="0" i="1" smtClean="0">
                                <a:latin typeface="Cambria Math" panose="02040503050406030204" pitchFamily="18" charset="0"/>
                                <a:cs typeface="Calibri" panose="020F0502020204030204" pitchFamily="34" charset="0"/>
                              </a:rPr>
                            </m:ctrlPr>
                          </m:dPr>
                          <m:e>
                            <m:r>
                              <a:rPr lang="de-DE" b="0" i="1" smtClean="0">
                                <a:latin typeface="Cambria Math" panose="02040503050406030204" pitchFamily="18" charset="0"/>
                                <a:cs typeface="Calibri" panose="020F0502020204030204" pitchFamily="34" charset="0"/>
                              </a:rPr>
                              <m:t>𝑦</m:t>
                            </m:r>
                            <m:r>
                              <a:rPr lang="de-DE" b="0" i="1" smtClean="0">
                                <a:latin typeface="Cambria Math" panose="02040503050406030204" pitchFamily="18" charset="0"/>
                                <a:cs typeface="Calibri" panose="020F0502020204030204" pitchFamily="34" charset="0"/>
                              </a:rPr>
                              <m:t>,</m:t>
                            </m:r>
                            <m:r>
                              <a:rPr lang="de-DE" b="0" i="1" smtClean="0">
                                <a:latin typeface="Cambria Math" panose="02040503050406030204" pitchFamily="18" charset="0"/>
                                <a:cs typeface="Calibri" panose="020F0502020204030204" pitchFamily="34" charset="0"/>
                              </a:rPr>
                              <m:t>𝑥</m:t>
                            </m:r>
                          </m:e>
                        </m:d>
                      </m:sub>
                    </m:sSub>
                    <m:r>
                      <a:rPr lang="de-DE" b="0" i="1" smtClean="0">
                        <a:latin typeface="Cambria Math" panose="02040503050406030204" pitchFamily="18" charset="0"/>
                        <a:cs typeface="Calibri" panose="020F0502020204030204" pitchFamily="34" charset="0"/>
                      </a:rPr>
                      <m:t>=</m:t>
                    </m:r>
                    <m:r>
                      <m:rPr>
                        <m:sty m:val="p"/>
                      </m:rPr>
                      <a:rPr lang="de-DE" b="0" i="0" smtClean="0">
                        <a:latin typeface="Cambria Math" panose="02040503050406030204" pitchFamily="18" charset="0"/>
                        <a:cs typeface="Calibri" panose="020F0502020204030204" pitchFamily="34" charset="0"/>
                      </a:rPr>
                      <m:t>ΣΣ</m:t>
                    </m:r>
                    <m:sSub>
                      <m:sSubPr>
                        <m:ctrlPr>
                          <a:rPr lang="de-DE" b="0" i="1" smtClean="0">
                            <a:latin typeface="Cambria Math" panose="02040503050406030204" pitchFamily="18" charset="0"/>
                            <a:cs typeface="Calibri" panose="020F0502020204030204" pitchFamily="34" charset="0"/>
                          </a:rPr>
                        </m:ctrlPr>
                      </m:sSubPr>
                      <m:e>
                        <m:r>
                          <a:rPr lang="de-DE" b="0" i="1" smtClean="0">
                            <a:latin typeface="Cambria Math" panose="02040503050406030204" pitchFamily="18" charset="0"/>
                            <a:cs typeface="Calibri" panose="020F0502020204030204" pitchFamily="34" charset="0"/>
                          </a:rPr>
                          <m:t> </m:t>
                        </m:r>
                        <m:r>
                          <a:rPr lang="de-DE" b="0" i="1" smtClean="0">
                            <a:latin typeface="Cambria Math" panose="02040503050406030204" pitchFamily="18" charset="0"/>
                            <a:cs typeface="Calibri" panose="020F0502020204030204" pitchFamily="34" charset="0"/>
                          </a:rPr>
                          <m:t>𝑊</m:t>
                        </m:r>
                      </m:e>
                      <m:sub>
                        <m:r>
                          <a:rPr lang="de-DE" b="0" i="1" smtClean="0">
                            <a:latin typeface="Cambria Math" panose="02040503050406030204" pitchFamily="18" charset="0"/>
                            <a:cs typeface="Calibri" panose="020F0502020204030204" pitchFamily="34" charset="0"/>
                          </a:rPr>
                          <m:t>𝑓</m:t>
                        </m:r>
                      </m:sub>
                    </m:sSub>
                    <m:r>
                      <a:rPr lang="de-DE" b="0" i="1" smtClean="0">
                        <a:latin typeface="Cambria Math" panose="02040503050406030204" pitchFamily="18" charset="0"/>
                        <a:cs typeface="Calibri" panose="020F0502020204030204" pitchFamily="34" charset="0"/>
                      </a:rPr>
                      <m:t>⋅</m:t>
                    </m:r>
                    <m:r>
                      <a:rPr lang="de-DE" b="0" i="1" smtClean="0">
                        <a:latin typeface="Cambria Math" panose="02040503050406030204" pitchFamily="18" charset="0"/>
                        <a:cs typeface="Calibri" panose="020F0502020204030204" pitchFamily="34" charset="0"/>
                      </a:rPr>
                      <m:t>𝐼</m:t>
                    </m:r>
                  </m:oMath>
                </a14:m>
                <a:endParaRPr lang="de-DE" b="0" dirty="0">
                  <a:latin typeface="Calibri" panose="020F0502020204030204" pitchFamily="34" charset="0"/>
                  <a:cs typeface="Calibri" panose="020F0502020204030204" pitchFamily="34" charset="0"/>
                </a:endParaRPr>
              </a:p>
              <a:p>
                <a:pPr marL="742950" lvl="1" indent="-285750">
                  <a:buFontTx/>
                  <a:buChar char="-"/>
                </a:pPr>
                <a14:m>
                  <m:oMath xmlns:m="http://schemas.openxmlformats.org/officeDocument/2006/math">
                    <m:sSub>
                      <m:sSubPr>
                        <m:ctrlPr>
                          <a:rPr lang="de-DE" b="0" i="1" smtClean="0">
                            <a:latin typeface="Cambria Math" panose="02040503050406030204" pitchFamily="18" charset="0"/>
                            <a:cs typeface="Calibri" panose="020F0502020204030204" pitchFamily="34" charset="0"/>
                          </a:rPr>
                        </m:ctrlPr>
                      </m:sSubPr>
                      <m:e>
                        <m:r>
                          <a:rPr lang="de-DE" b="0" i="1" smtClean="0">
                            <a:latin typeface="Cambria Math" panose="02040503050406030204" pitchFamily="18" charset="0"/>
                            <a:cs typeface="Calibri" panose="020F0502020204030204" pitchFamily="34" charset="0"/>
                          </a:rPr>
                          <m:t>𝑂</m:t>
                        </m:r>
                      </m:e>
                      <m:sub>
                        <m:d>
                          <m:dPr>
                            <m:begChr m:val="{"/>
                            <m:endChr m:val="}"/>
                            <m:ctrlPr>
                              <a:rPr lang="de-DE" b="0" i="1" smtClean="0">
                                <a:latin typeface="Cambria Math" panose="02040503050406030204" pitchFamily="18" charset="0"/>
                                <a:cs typeface="Calibri" panose="020F0502020204030204" pitchFamily="34" charset="0"/>
                              </a:rPr>
                            </m:ctrlPr>
                          </m:dPr>
                          <m:e>
                            <m:r>
                              <a:rPr lang="de-DE" b="0" i="1" smtClean="0">
                                <a:latin typeface="Cambria Math" panose="02040503050406030204" pitchFamily="18" charset="0"/>
                                <a:cs typeface="Calibri" panose="020F0502020204030204" pitchFamily="34" charset="0"/>
                              </a:rPr>
                              <m:t>𝑦</m:t>
                            </m:r>
                            <m:r>
                              <a:rPr lang="de-DE" b="0" i="1" smtClean="0">
                                <a:latin typeface="Cambria Math" panose="02040503050406030204" pitchFamily="18" charset="0"/>
                                <a:cs typeface="Calibri" panose="020F0502020204030204" pitchFamily="34" charset="0"/>
                              </a:rPr>
                              <m:t>,</m:t>
                            </m:r>
                            <m:r>
                              <a:rPr lang="de-DE" b="0" i="1" smtClean="0">
                                <a:latin typeface="Cambria Math" panose="02040503050406030204" pitchFamily="18" charset="0"/>
                                <a:cs typeface="Calibri" panose="020F0502020204030204" pitchFamily="34" charset="0"/>
                              </a:rPr>
                              <m:t>𝑥</m:t>
                            </m:r>
                          </m:e>
                        </m:d>
                      </m:sub>
                    </m:sSub>
                    <m:r>
                      <a:rPr lang="de-DE" b="0" i="1" smtClean="0">
                        <a:latin typeface="Cambria Math" panose="02040503050406030204" pitchFamily="18" charset="0"/>
                        <a:cs typeface="Calibri" panose="020F0502020204030204" pitchFamily="34" charset="0"/>
                      </a:rPr>
                      <m:t>=</m:t>
                    </m:r>
                    <m:r>
                      <a:rPr lang="de-DE" b="0" i="1" smtClean="0">
                        <a:latin typeface="Cambria Math" panose="02040503050406030204" pitchFamily="18" charset="0"/>
                        <a:cs typeface="Calibri" panose="020F0502020204030204" pitchFamily="34" charset="0"/>
                      </a:rPr>
                      <m:t>𝜙</m:t>
                    </m:r>
                    <m:d>
                      <m:dPr>
                        <m:ctrlPr>
                          <a:rPr lang="de-DE" b="0" i="1" smtClean="0">
                            <a:latin typeface="Cambria Math" panose="02040503050406030204" pitchFamily="18" charset="0"/>
                            <a:cs typeface="Calibri" panose="020F0502020204030204" pitchFamily="34" charset="0"/>
                          </a:rPr>
                        </m:ctrlPr>
                      </m:dPr>
                      <m:e>
                        <m:r>
                          <a:rPr lang="de-DE" b="0" i="1" smtClean="0">
                            <a:latin typeface="Cambria Math" panose="02040503050406030204" pitchFamily="18" charset="0"/>
                            <a:cs typeface="Calibri" panose="020F0502020204030204" pitchFamily="34" charset="0"/>
                          </a:rPr>
                          <m:t>𝐹𝑒𝑎𝑡𝑢𝑟</m:t>
                        </m:r>
                        <m:sSub>
                          <m:sSubPr>
                            <m:ctrlPr>
                              <a:rPr lang="de-DE" b="0" i="1" smtClean="0">
                                <a:latin typeface="Cambria Math" panose="02040503050406030204" pitchFamily="18" charset="0"/>
                                <a:cs typeface="Calibri" panose="020F0502020204030204" pitchFamily="34" charset="0"/>
                              </a:rPr>
                            </m:ctrlPr>
                          </m:sSubPr>
                          <m:e>
                            <m:r>
                              <a:rPr lang="de-DE" b="0" i="1" smtClean="0">
                                <a:latin typeface="Cambria Math" panose="02040503050406030204" pitchFamily="18" charset="0"/>
                                <a:cs typeface="Calibri" panose="020F0502020204030204" pitchFamily="34" charset="0"/>
                              </a:rPr>
                              <m:t>𝑒</m:t>
                            </m:r>
                          </m:e>
                          <m:sub>
                            <m:d>
                              <m:dPr>
                                <m:begChr m:val="{"/>
                                <m:endChr m:val="}"/>
                                <m:ctrlPr>
                                  <a:rPr lang="de-DE" b="0" i="1" smtClean="0">
                                    <a:latin typeface="Cambria Math" panose="02040503050406030204" pitchFamily="18" charset="0"/>
                                    <a:cs typeface="Calibri" panose="020F0502020204030204" pitchFamily="34" charset="0"/>
                                  </a:rPr>
                                </m:ctrlPr>
                              </m:dPr>
                              <m:e>
                                <m:r>
                                  <a:rPr lang="de-DE" b="0" i="1" smtClean="0">
                                    <a:latin typeface="Cambria Math" panose="02040503050406030204" pitchFamily="18" charset="0"/>
                                    <a:cs typeface="Calibri" panose="020F0502020204030204" pitchFamily="34" charset="0"/>
                                  </a:rPr>
                                  <m:t>𝑦</m:t>
                                </m:r>
                                <m:r>
                                  <a:rPr lang="de-DE" b="0" i="1" smtClean="0">
                                    <a:latin typeface="Cambria Math" panose="02040503050406030204" pitchFamily="18" charset="0"/>
                                    <a:cs typeface="Calibri" panose="020F0502020204030204" pitchFamily="34" charset="0"/>
                                  </a:rPr>
                                  <m:t>,</m:t>
                                </m:r>
                                <m:r>
                                  <a:rPr lang="de-DE" b="0" i="1" smtClean="0">
                                    <a:latin typeface="Cambria Math" panose="02040503050406030204" pitchFamily="18" charset="0"/>
                                    <a:cs typeface="Calibri" panose="020F0502020204030204" pitchFamily="34" charset="0"/>
                                  </a:rPr>
                                  <m:t>𝑥</m:t>
                                </m:r>
                              </m:e>
                            </m:d>
                          </m:sub>
                        </m:sSub>
                      </m:e>
                    </m:d>
                    <m:r>
                      <a:rPr lang="de-DE" b="0" i="1" smtClean="0">
                        <a:latin typeface="Cambria Math" panose="02040503050406030204" pitchFamily="18" charset="0"/>
                        <a:cs typeface="Calibri" panose="020F0502020204030204" pitchFamily="34" charset="0"/>
                      </a:rPr>
                      <m:t> ∗</m:t>
                    </m:r>
                    <m:r>
                      <a:rPr lang="de-DE" b="0" i="1" smtClean="0">
                        <a:latin typeface="Cambria Math" panose="02040503050406030204" pitchFamily="18" charset="0"/>
                        <a:cs typeface="Calibri" panose="020F0502020204030204" pitchFamily="34" charset="0"/>
                      </a:rPr>
                      <m:t>𝜎</m:t>
                    </m:r>
                    <m:d>
                      <m:dPr>
                        <m:ctrlPr>
                          <a:rPr lang="de-DE" b="0" i="1" smtClean="0">
                            <a:latin typeface="Cambria Math" panose="02040503050406030204" pitchFamily="18" charset="0"/>
                            <a:cs typeface="Calibri" panose="020F0502020204030204" pitchFamily="34" charset="0"/>
                          </a:rPr>
                        </m:ctrlPr>
                      </m:dPr>
                      <m:e>
                        <m:r>
                          <a:rPr lang="de-DE" b="0" i="1" smtClean="0">
                            <a:latin typeface="Cambria Math" panose="02040503050406030204" pitchFamily="18" charset="0"/>
                            <a:cs typeface="Calibri" panose="020F0502020204030204" pitchFamily="34" charset="0"/>
                          </a:rPr>
                          <m:t>𝐺𝑎𝑡𝑖𝑛</m:t>
                        </m:r>
                        <m:sSub>
                          <m:sSubPr>
                            <m:ctrlPr>
                              <a:rPr lang="de-DE" b="0" i="1" smtClean="0">
                                <a:latin typeface="Cambria Math" panose="02040503050406030204" pitchFamily="18" charset="0"/>
                                <a:cs typeface="Calibri" panose="020F0502020204030204" pitchFamily="34" charset="0"/>
                              </a:rPr>
                            </m:ctrlPr>
                          </m:sSubPr>
                          <m:e>
                            <m:r>
                              <a:rPr lang="de-DE" b="0" i="1" smtClean="0">
                                <a:latin typeface="Cambria Math" panose="02040503050406030204" pitchFamily="18" charset="0"/>
                                <a:cs typeface="Calibri" panose="020F0502020204030204" pitchFamily="34" charset="0"/>
                              </a:rPr>
                              <m:t>𝑔</m:t>
                            </m:r>
                          </m:e>
                          <m:sub>
                            <m:d>
                              <m:dPr>
                                <m:begChr m:val="{"/>
                                <m:endChr m:val="}"/>
                                <m:ctrlPr>
                                  <a:rPr lang="de-DE" b="0" i="1" smtClean="0">
                                    <a:latin typeface="Cambria Math" panose="02040503050406030204" pitchFamily="18" charset="0"/>
                                    <a:cs typeface="Calibri" panose="020F0502020204030204" pitchFamily="34" charset="0"/>
                                  </a:rPr>
                                </m:ctrlPr>
                              </m:dPr>
                              <m:e>
                                <m:r>
                                  <a:rPr lang="de-DE" b="0" i="1" smtClean="0">
                                    <a:latin typeface="Cambria Math" panose="02040503050406030204" pitchFamily="18" charset="0"/>
                                    <a:cs typeface="Calibri" panose="020F0502020204030204" pitchFamily="34" charset="0"/>
                                  </a:rPr>
                                  <m:t>𝑦</m:t>
                                </m:r>
                                <m:r>
                                  <a:rPr lang="de-DE" b="0" i="1" smtClean="0">
                                    <a:latin typeface="Cambria Math" panose="02040503050406030204" pitchFamily="18" charset="0"/>
                                    <a:cs typeface="Calibri" panose="020F0502020204030204" pitchFamily="34" charset="0"/>
                                  </a:rPr>
                                  <m:t>,</m:t>
                                </m:r>
                                <m:r>
                                  <a:rPr lang="de-DE" b="0" i="1" smtClean="0">
                                    <a:latin typeface="Cambria Math" panose="02040503050406030204" pitchFamily="18" charset="0"/>
                                    <a:cs typeface="Calibri" panose="020F0502020204030204" pitchFamily="34" charset="0"/>
                                  </a:rPr>
                                  <m:t>𝑥</m:t>
                                </m:r>
                              </m:e>
                            </m:d>
                          </m:sub>
                        </m:sSub>
                      </m:e>
                    </m:d>
                  </m:oMath>
                </a14:m>
                <a:endParaRPr lang="de-DE" b="0" dirty="0">
                  <a:latin typeface="Calibri" panose="020F0502020204030204" pitchFamily="34" charset="0"/>
                  <a:cs typeface="Calibri" panose="020F0502020204030204" pitchFamily="34" charset="0"/>
                </a:endParaRPr>
              </a:p>
              <a:p>
                <a:pPr marL="742950" lvl="1" indent="-285750">
                  <a:buFontTx/>
                  <a:buChar char="-"/>
                </a:pPr>
                <a14:m>
                  <m:oMath xmlns:m="http://schemas.openxmlformats.org/officeDocument/2006/math">
                    <m:r>
                      <a:rPr lang="de-DE" b="0" i="1" smtClean="0">
                        <a:latin typeface="Cambria Math" panose="02040503050406030204" pitchFamily="18" charset="0"/>
                        <a:cs typeface="Calibri" panose="020F0502020204030204" pitchFamily="34" charset="0"/>
                      </a:rPr>
                      <m:t>𝜙</m:t>
                    </m:r>
                    <m:r>
                      <a:rPr lang="de-DE" b="0" i="1" smtClean="0">
                        <a:latin typeface="Cambria Math" panose="02040503050406030204" pitchFamily="18" charset="0"/>
                        <a:cs typeface="Calibri" panose="020F0502020204030204" pitchFamily="34" charset="0"/>
                      </a:rPr>
                      <m:t>:</m:t>
                    </m:r>
                    <m:r>
                      <a:rPr lang="de-DE" b="0" i="1" smtClean="0">
                        <a:latin typeface="Cambria Math" panose="02040503050406030204" pitchFamily="18" charset="0"/>
                        <a:cs typeface="Calibri" panose="020F0502020204030204" pitchFamily="34" charset="0"/>
                      </a:rPr>
                      <m:t>𝑙𝑒𝑎𝑘𝑦𝑅𝑒𝐿𝑈</m:t>
                    </m:r>
                  </m:oMath>
                </a14:m>
                <a:r>
                  <a:rPr lang="de-DE" dirty="0">
                    <a:latin typeface="Calibri" panose="020F0502020204030204" pitchFamily="34" charset="0"/>
                    <a:cs typeface="Calibri" panose="020F0502020204030204" pitchFamily="34" charset="0"/>
                  </a:rPr>
                  <a:t> </a:t>
                </a:r>
              </a:p>
              <a:p>
                <a:pPr marL="742950" lvl="1" indent="-285750">
                  <a:buFontTx/>
                  <a:buChar char="-"/>
                </a:pPr>
                <a14:m>
                  <m:oMath xmlns:m="http://schemas.openxmlformats.org/officeDocument/2006/math">
                    <m:r>
                      <a:rPr lang="de-DE" b="0" i="1" smtClean="0">
                        <a:latin typeface="Cambria Math" panose="02040503050406030204" pitchFamily="18" charset="0"/>
                        <a:cs typeface="Calibri" panose="020F0502020204030204" pitchFamily="34" charset="0"/>
                      </a:rPr>
                      <m:t>𝜎</m:t>
                    </m:r>
                    <m:r>
                      <a:rPr lang="de-DE" i="1">
                        <a:latin typeface="Cambria Math" panose="02040503050406030204" pitchFamily="18" charset="0"/>
                        <a:cs typeface="Calibri" panose="020F0502020204030204" pitchFamily="34" charset="0"/>
                      </a:rPr>
                      <m:t>:</m:t>
                    </m:r>
                    <m:r>
                      <a:rPr lang="de-DE" b="0" i="1" smtClean="0">
                        <a:latin typeface="Cambria Math" panose="02040503050406030204" pitchFamily="18" charset="0"/>
                        <a:cs typeface="Calibri" panose="020F0502020204030204" pitchFamily="34" charset="0"/>
                      </a:rPr>
                      <m:t>𝑆𝑖𝑔𝑚𝑜𝑖𝑑</m:t>
                    </m:r>
                  </m:oMath>
                </a14:m>
                <a:endParaRPr lang="en-US" dirty="0">
                  <a:latin typeface="Calibri" panose="020F0502020204030204" pitchFamily="34" charset="0"/>
                  <a:cs typeface="Calibri" panose="020F0502020204030204" pitchFamily="34" charset="0"/>
                </a:endParaRPr>
              </a:p>
            </p:txBody>
          </p:sp>
        </mc:Choice>
        <mc:Fallback>
          <p:sp>
            <p:nvSpPr>
              <p:cNvPr id="5" name="Textfeld 13">
                <a:extLst>
                  <a:ext uri="{FF2B5EF4-FFF2-40B4-BE49-F238E27FC236}">
                    <a16:creationId xmlns:a16="http://schemas.microsoft.com/office/drawing/2014/main" id="{DEF1AA83-1615-7672-39D0-DAE96C7670ED}"/>
                  </a:ext>
                </a:extLst>
              </p:cNvPr>
              <p:cNvSpPr txBox="1">
                <a:spLocks noRot="1" noChangeAspect="1" noMove="1" noResize="1" noEditPoints="1" noAdjustHandles="1" noChangeArrowheads="1" noChangeShapeType="1" noTextEdit="1"/>
              </p:cNvSpPr>
              <p:nvPr/>
            </p:nvSpPr>
            <p:spPr>
              <a:xfrm>
                <a:off x="581025" y="2508587"/>
                <a:ext cx="5252499" cy="1840825"/>
              </a:xfrm>
              <a:prstGeom prst="rect">
                <a:avLst/>
              </a:prstGeom>
              <a:blipFill>
                <a:blip r:embed="rId2"/>
                <a:stretch>
                  <a:fillRect t="-1993" b="-3654"/>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8FE9EEE2-086A-8BDB-BB65-F2F5581981D0}"/>
              </a:ext>
            </a:extLst>
          </p:cNvPr>
          <p:cNvPicPr>
            <a:picLocks noChangeAspect="1"/>
          </p:cNvPicPr>
          <p:nvPr/>
        </p:nvPicPr>
        <p:blipFill rotWithShape="1">
          <a:blip r:embed="rId3">
            <a:extLst>
              <a:ext uri="{28A0092B-C50C-407E-A947-70E740481C1C}">
                <a14:useLocalDpi xmlns:a14="http://schemas.microsoft.com/office/drawing/2010/main" val="0"/>
              </a:ext>
            </a:extLst>
          </a:blip>
          <a:srcRect l="26378" t="20505" r="27907" b="8387"/>
          <a:stretch/>
        </p:blipFill>
        <p:spPr>
          <a:xfrm>
            <a:off x="6276292" y="1366950"/>
            <a:ext cx="5573485" cy="4688115"/>
          </a:xfrm>
          <a:prstGeom prst="rect">
            <a:avLst/>
          </a:prstGeom>
        </p:spPr>
      </p:pic>
      <p:pic>
        <p:nvPicPr>
          <p:cNvPr id="11" name="Picture 10">
            <a:extLst>
              <a:ext uri="{FF2B5EF4-FFF2-40B4-BE49-F238E27FC236}">
                <a16:creationId xmlns:a16="http://schemas.microsoft.com/office/drawing/2014/main" id="{98E3C249-21FD-4160-4B12-9858EEE6B501}"/>
              </a:ext>
            </a:extLst>
          </p:cNvPr>
          <p:cNvPicPr>
            <a:picLocks noChangeAspect="1"/>
          </p:cNvPicPr>
          <p:nvPr/>
        </p:nvPicPr>
        <p:blipFill rotWithShape="1">
          <a:blip r:embed="rId4">
            <a:extLst>
              <a:ext uri="{28A0092B-C50C-407E-A947-70E740481C1C}">
                <a14:useLocalDpi xmlns:a14="http://schemas.microsoft.com/office/drawing/2010/main" val="0"/>
              </a:ext>
            </a:extLst>
          </a:blip>
          <a:srcRect l="31904" t="31673" r="29405" b="12189"/>
          <a:stretch/>
        </p:blipFill>
        <p:spPr>
          <a:xfrm>
            <a:off x="3459348" y="4727104"/>
            <a:ext cx="1692499" cy="1327961"/>
          </a:xfrm>
          <a:prstGeom prst="rect">
            <a:avLst/>
          </a:prstGeom>
        </p:spPr>
      </p:pic>
      <p:pic>
        <p:nvPicPr>
          <p:cNvPr id="15" name="Picture 14">
            <a:extLst>
              <a:ext uri="{FF2B5EF4-FFF2-40B4-BE49-F238E27FC236}">
                <a16:creationId xmlns:a16="http://schemas.microsoft.com/office/drawing/2014/main" id="{5ED04747-4B52-EC51-CBE7-D20393D98132}"/>
              </a:ext>
            </a:extLst>
          </p:cNvPr>
          <p:cNvPicPr>
            <a:picLocks noChangeAspect="1"/>
          </p:cNvPicPr>
          <p:nvPr/>
        </p:nvPicPr>
        <p:blipFill rotWithShape="1">
          <a:blip r:embed="rId5">
            <a:extLst>
              <a:ext uri="{28A0092B-C50C-407E-A947-70E740481C1C}">
                <a14:useLocalDpi xmlns:a14="http://schemas.microsoft.com/office/drawing/2010/main" val="0"/>
              </a:ext>
            </a:extLst>
          </a:blip>
          <a:srcRect l="32891" t="25440" r="31406" b="18724"/>
          <a:stretch/>
        </p:blipFill>
        <p:spPr>
          <a:xfrm>
            <a:off x="1408097" y="4727104"/>
            <a:ext cx="1570238" cy="1327961"/>
          </a:xfrm>
          <a:prstGeom prst="rect">
            <a:avLst/>
          </a:prstGeom>
        </p:spPr>
      </p:pic>
    </p:spTree>
    <p:extLst>
      <p:ext uri="{BB962C8B-B14F-4D97-AF65-F5344CB8AC3E}">
        <p14:creationId xmlns:p14="http://schemas.microsoft.com/office/powerpoint/2010/main" val="4135671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F53AC-A026-E81A-A5AD-82364F9BFFB6}"/>
              </a:ext>
            </a:extLst>
          </p:cNvPr>
          <p:cNvSpPr>
            <a:spLocks noGrp="1"/>
          </p:cNvSpPr>
          <p:nvPr>
            <p:ph type="title"/>
          </p:nvPr>
        </p:nvSpPr>
        <p:spPr>
          <a:xfrm>
            <a:off x="347707" y="854888"/>
            <a:ext cx="11029616" cy="619655"/>
          </a:xfrm>
        </p:spPr>
        <p:txBody>
          <a:bodyPr>
            <a:normAutofit fontScale="90000"/>
          </a:bodyPr>
          <a:lstStyle/>
          <a:p>
            <a:r>
              <a:rPr lang="en-US" dirty="0"/>
              <a:t>Gated Normal Neural Network (GNNN)</a:t>
            </a:r>
          </a:p>
        </p:txBody>
      </p:sp>
      <p:sp>
        <p:nvSpPr>
          <p:cNvPr id="4" name="Date Placeholder 3">
            <a:extLst>
              <a:ext uri="{FF2B5EF4-FFF2-40B4-BE49-F238E27FC236}">
                <a16:creationId xmlns:a16="http://schemas.microsoft.com/office/drawing/2014/main" id="{0CD42B16-B94B-F1A3-BEA4-C463BA9860D4}"/>
              </a:ext>
            </a:extLst>
          </p:cNvPr>
          <p:cNvSpPr>
            <a:spLocks noGrp="1"/>
          </p:cNvSpPr>
          <p:nvPr>
            <p:ph type="dt" sz="half" idx="10"/>
          </p:nvPr>
        </p:nvSpPr>
        <p:spPr>
          <a:xfrm>
            <a:off x="8375385" y="5254363"/>
            <a:ext cx="2844799" cy="365125"/>
          </a:xfrm>
        </p:spPr>
        <p:txBody>
          <a:bodyPr/>
          <a:lstStyle/>
          <a:p>
            <a:pPr rtl="0"/>
            <a:fld id="{83627DD0-092D-4AD9-AAE0-0513E170352E}" type="datetime1">
              <a:rPr lang="de-DE" smtClean="0"/>
              <a:t>09.08.2022</a:t>
            </a:fld>
            <a:endParaRPr lang="en-US" dirty="0"/>
          </a:p>
        </p:txBody>
      </p:sp>
      <p:grpSp>
        <p:nvGrpSpPr>
          <p:cNvPr id="6" name="Group 5">
            <a:extLst>
              <a:ext uri="{FF2B5EF4-FFF2-40B4-BE49-F238E27FC236}">
                <a16:creationId xmlns:a16="http://schemas.microsoft.com/office/drawing/2014/main" id="{E1BEF773-A0EA-C8C2-14D8-78D1A55D764C}"/>
              </a:ext>
            </a:extLst>
          </p:cNvPr>
          <p:cNvGrpSpPr/>
          <p:nvPr/>
        </p:nvGrpSpPr>
        <p:grpSpPr>
          <a:xfrm>
            <a:off x="655241" y="1969962"/>
            <a:ext cx="3701252" cy="193490"/>
            <a:chOff x="1123246" y="2563729"/>
            <a:chExt cx="3701252" cy="193490"/>
          </a:xfrm>
        </p:grpSpPr>
        <p:sp>
          <p:nvSpPr>
            <p:cNvPr id="19" name="Trapezoid 18">
              <a:extLst>
                <a:ext uri="{FF2B5EF4-FFF2-40B4-BE49-F238E27FC236}">
                  <a16:creationId xmlns:a16="http://schemas.microsoft.com/office/drawing/2014/main" id="{A20F50CC-7E2B-89FC-76B6-A1BB4FB08D37}"/>
                </a:ext>
              </a:extLst>
            </p:cNvPr>
            <p:cNvSpPr/>
            <p:nvPr/>
          </p:nvSpPr>
          <p:spPr>
            <a:xfrm rot="5400000">
              <a:off x="2632008" y="1054967"/>
              <a:ext cx="184994" cy="3202518"/>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EC4089EC-22D5-DC63-AB83-213175CC24C2}"/>
                </a:ext>
              </a:extLst>
            </p:cNvPr>
            <p:cNvSpPr/>
            <p:nvPr/>
          </p:nvSpPr>
          <p:spPr>
            <a:xfrm rot="5400000">
              <a:off x="4441829" y="2374550"/>
              <a:ext cx="193037" cy="57230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feld 13">
            <a:extLst>
              <a:ext uri="{FF2B5EF4-FFF2-40B4-BE49-F238E27FC236}">
                <a16:creationId xmlns:a16="http://schemas.microsoft.com/office/drawing/2014/main" id="{E478347B-1810-D412-2584-4E4A653396A8}"/>
              </a:ext>
            </a:extLst>
          </p:cNvPr>
          <p:cNvSpPr txBox="1"/>
          <p:nvPr/>
        </p:nvSpPr>
        <p:spPr>
          <a:xfrm>
            <a:off x="446632" y="5311711"/>
            <a:ext cx="1440951" cy="307777"/>
          </a:xfrm>
          <a:prstGeom prst="rect">
            <a:avLst/>
          </a:prstGeom>
          <a:noFill/>
        </p:spPr>
        <p:txBody>
          <a:bodyPr wrap="square" rtlCol="0">
            <a:spAutoFit/>
          </a:bodyPr>
          <a:lstStyle/>
          <a:p>
            <a:r>
              <a:rPr lang="de-DE" sz="1400" b="1" dirty="0">
                <a:latin typeface="Calibri" panose="020F0502020204030204" pitchFamily="34" charset="0"/>
                <a:cs typeface="Calibri" panose="020F0502020204030204" pitchFamily="34" charset="0"/>
              </a:rPr>
              <a:t>Down-sampling</a:t>
            </a:r>
            <a:endParaRPr lang="en-US" sz="1400" b="1" dirty="0">
              <a:latin typeface="Calibri" panose="020F0502020204030204" pitchFamily="34" charset="0"/>
              <a:cs typeface="Calibri" panose="020F0502020204030204" pitchFamily="34" charset="0"/>
            </a:endParaRPr>
          </a:p>
        </p:txBody>
      </p:sp>
      <p:sp>
        <p:nvSpPr>
          <p:cNvPr id="22" name="Textfeld 13">
            <a:extLst>
              <a:ext uri="{FF2B5EF4-FFF2-40B4-BE49-F238E27FC236}">
                <a16:creationId xmlns:a16="http://schemas.microsoft.com/office/drawing/2014/main" id="{4E2CEC2C-353A-5CC0-A4A3-42187C8561D2}"/>
              </a:ext>
            </a:extLst>
          </p:cNvPr>
          <p:cNvSpPr txBox="1"/>
          <p:nvPr/>
        </p:nvSpPr>
        <p:spPr>
          <a:xfrm>
            <a:off x="2736292" y="5304290"/>
            <a:ext cx="1172506" cy="307777"/>
          </a:xfrm>
          <a:prstGeom prst="rect">
            <a:avLst/>
          </a:prstGeom>
          <a:noFill/>
        </p:spPr>
        <p:txBody>
          <a:bodyPr wrap="square" rtlCol="0">
            <a:spAutoFit/>
          </a:bodyPr>
          <a:lstStyle/>
          <a:p>
            <a:r>
              <a:rPr lang="de-DE" sz="1400" b="1" dirty="0">
                <a:latin typeface="Calibri" panose="020F0502020204030204" pitchFamily="34" charset="0"/>
                <a:cs typeface="Calibri" panose="020F0502020204030204" pitchFamily="34" charset="0"/>
              </a:rPr>
              <a:t>Up-sampling</a:t>
            </a:r>
            <a:endParaRPr lang="en-US" sz="14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3" name="Textfeld 13">
                <a:extLst>
                  <a:ext uri="{FF2B5EF4-FFF2-40B4-BE49-F238E27FC236}">
                    <a16:creationId xmlns:a16="http://schemas.microsoft.com/office/drawing/2014/main" id="{743DBACA-DDD5-0CED-95EF-A84D218E122A}"/>
                  </a:ext>
                </a:extLst>
              </p:cNvPr>
              <p:cNvSpPr txBox="1"/>
              <p:nvPr/>
            </p:nvSpPr>
            <p:spPr>
              <a:xfrm>
                <a:off x="4220272" y="2409164"/>
                <a:ext cx="4365055" cy="1452385"/>
              </a:xfrm>
              <a:prstGeom prst="rect">
                <a:avLst/>
              </a:prstGeom>
              <a:noFill/>
            </p:spPr>
            <p:txBody>
              <a:bodyPr wrap="square" rtlCol="0">
                <a:spAutoFit/>
              </a:bodyPr>
              <a:lstStyle/>
              <a:p>
                <a:pPr marL="285750" indent="-285750">
                  <a:buFontTx/>
                  <a:buChar char="-"/>
                </a:pPr>
                <a:r>
                  <a:rPr lang="en-US" sz="1400" b="1" dirty="0">
                    <a:latin typeface="Calibri" panose="020F0502020204030204" pitchFamily="34" charset="0"/>
                    <a:cs typeface="Calibri" panose="020F0502020204030204" pitchFamily="34" charset="0"/>
                  </a:rPr>
                  <a:t>Gated Convolution</a:t>
                </a:r>
              </a:p>
              <a:p>
                <a:pPr marL="742950" lvl="1" indent="-285750">
                  <a:buFontTx/>
                  <a:buChar char="-"/>
                </a:pPr>
                <a:r>
                  <a:rPr lang="en-US" sz="1400" dirty="0">
                    <a:latin typeface="Calibri" panose="020F0502020204030204" pitchFamily="34" charset="0"/>
                    <a:cs typeface="Calibri" panose="020F0502020204030204" pitchFamily="34" charset="0"/>
                  </a:rPr>
                  <a:t>Learn to find a mask from data</a:t>
                </a:r>
              </a:p>
              <a:p>
                <a:pPr marL="742950" lvl="1" indent="-285750">
                  <a:buFontTx/>
                  <a:buChar char="-"/>
                </a:pPr>
                <a14:m>
                  <m:oMath xmlns:m="http://schemas.openxmlformats.org/officeDocument/2006/math">
                    <m:r>
                      <a:rPr lang="de-DE" sz="1400" b="0" i="1" smtClean="0">
                        <a:latin typeface="Cambria Math" panose="02040503050406030204" pitchFamily="18" charset="0"/>
                        <a:cs typeface="Calibri" panose="020F0502020204030204" pitchFamily="34" charset="0"/>
                      </a:rPr>
                      <m:t>𝐺𝑎𝑡𝑖𝑛</m:t>
                    </m:r>
                    <m:sSub>
                      <m:sSubPr>
                        <m:ctrlPr>
                          <a:rPr lang="de-DE" sz="1400" b="0" i="1" smtClean="0">
                            <a:latin typeface="Cambria Math" panose="02040503050406030204" pitchFamily="18" charset="0"/>
                            <a:cs typeface="Calibri" panose="020F0502020204030204" pitchFamily="34" charset="0"/>
                          </a:rPr>
                        </m:ctrlPr>
                      </m:sSubPr>
                      <m:e>
                        <m:r>
                          <a:rPr lang="de-DE" sz="1400" b="0" i="1" smtClean="0">
                            <a:latin typeface="Cambria Math" panose="02040503050406030204" pitchFamily="18" charset="0"/>
                            <a:cs typeface="Calibri" panose="020F0502020204030204" pitchFamily="34" charset="0"/>
                          </a:rPr>
                          <m:t>𝑔</m:t>
                        </m:r>
                      </m:e>
                      <m:sub>
                        <m:d>
                          <m:dPr>
                            <m:begChr m:val="{"/>
                            <m:endChr m:val="}"/>
                            <m:ctrlPr>
                              <a:rPr lang="de-DE" sz="1400" b="0" i="1" smtClean="0">
                                <a:latin typeface="Cambria Math" panose="02040503050406030204" pitchFamily="18" charset="0"/>
                                <a:cs typeface="Calibri" panose="020F0502020204030204" pitchFamily="34" charset="0"/>
                              </a:rPr>
                            </m:ctrlPr>
                          </m:dPr>
                          <m:e>
                            <m:r>
                              <a:rPr lang="de-DE" sz="1400" b="0" i="1" smtClean="0">
                                <a:latin typeface="Cambria Math" panose="02040503050406030204" pitchFamily="18" charset="0"/>
                                <a:cs typeface="Calibri" panose="020F0502020204030204" pitchFamily="34" charset="0"/>
                              </a:rPr>
                              <m:t>𝑦</m:t>
                            </m:r>
                            <m:r>
                              <a:rPr lang="de-DE" sz="1400" b="0" i="1" smtClean="0">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𝑥</m:t>
                            </m:r>
                          </m:e>
                        </m:d>
                      </m:sub>
                    </m:sSub>
                    <m:r>
                      <a:rPr lang="de-DE" sz="1400" b="0" i="1" smtClean="0">
                        <a:latin typeface="Cambria Math" panose="02040503050406030204" pitchFamily="18" charset="0"/>
                        <a:cs typeface="Calibri" panose="020F0502020204030204" pitchFamily="34" charset="0"/>
                      </a:rPr>
                      <m:t>=</m:t>
                    </m:r>
                    <m:r>
                      <m:rPr>
                        <m:sty m:val="p"/>
                      </m:rPr>
                      <a:rPr lang="de-DE" sz="1400" b="0" i="0" smtClean="0">
                        <a:latin typeface="Cambria Math" panose="02040503050406030204" pitchFamily="18" charset="0"/>
                        <a:cs typeface="Calibri" panose="020F0502020204030204" pitchFamily="34" charset="0"/>
                      </a:rPr>
                      <m:t>ΣΣ</m:t>
                    </m:r>
                    <m:r>
                      <a:rPr lang="de-DE" sz="1400" b="0" i="0" smtClean="0">
                        <a:latin typeface="Cambria Math" panose="02040503050406030204" pitchFamily="18" charset="0"/>
                        <a:cs typeface="Calibri" panose="020F0502020204030204" pitchFamily="34" charset="0"/>
                      </a:rPr>
                      <m:t> </m:t>
                    </m:r>
                    <m:sSub>
                      <m:sSubPr>
                        <m:ctrlPr>
                          <a:rPr lang="de-DE" sz="1400" b="0" i="1" smtClean="0">
                            <a:latin typeface="Cambria Math" panose="02040503050406030204" pitchFamily="18" charset="0"/>
                            <a:cs typeface="Calibri" panose="020F0502020204030204" pitchFamily="34" charset="0"/>
                          </a:rPr>
                        </m:ctrlPr>
                      </m:sSubPr>
                      <m:e>
                        <m:r>
                          <a:rPr lang="de-DE" sz="1400" b="0" i="1" smtClean="0">
                            <a:latin typeface="Cambria Math" panose="02040503050406030204" pitchFamily="18" charset="0"/>
                            <a:cs typeface="Calibri" panose="020F0502020204030204" pitchFamily="34" charset="0"/>
                          </a:rPr>
                          <m:t>𝑊</m:t>
                        </m:r>
                      </m:e>
                      <m:sub>
                        <m:r>
                          <a:rPr lang="de-DE" sz="1400" b="0" i="1" smtClean="0">
                            <a:latin typeface="Cambria Math" panose="02040503050406030204" pitchFamily="18" charset="0"/>
                            <a:cs typeface="Calibri" panose="020F0502020204030204" pitchFamily="34" charset="0"/>
                          </a:rPr>
                          <m:t>𝑔</m:t>
                        </m:r>
                      </m:sub>
                    </m:sSub>
                    <m:r>
                      <a:rPr lang="de-DE" sz="1400" b="0" i="1" smtClean="0">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𝐼</m:t>
                    </m:r>
                  </m:oMath>
                </a14:m>
                <a:endParaRPr lang="de-DE" sz="1400" b="0" dirty="0">
                  <a:latin typeface="Calibri" panose="020F0502020204030204" pitchFamily="34" charset="0"/>
                  <a:cs typeface="Calibri" panose="020F0502020204030204" pitchFamily="34" charset="0"/>
                </a:endParaRPr>
              </a:p>
              <a:p>
                <a:pPr marL="742950" lvl="1" indent="-285750">
                  <a:buFontTx/>
                  <a:buChar char="-"/>
                </a:pPr>
                <a14:m>
                  <m:oMath xmlns:m="http://schemas.openxmlformats.org/officeDocument/2006/math">
                    <m:r>
                      <a:rPr lang="de-DE" sz="1400" b="0" i="1" smtClean="0">
                        <a:latin typeface="Cambria Math" panose="02040503050406030204" pitchFamily="18" charset="0"/>
                        <a:cs typeface="Calibri" panose="020F0502020204030204" pitchFamily="34" charset="0"/>
                      </a:rPr>
                      <m:t>𝐹𝑒𝑎𝑡𝑢𝑟</m:t>
                    </m:r>
                    <m:sSub>
                      <m:sSubPr>
                        <m:ctrlPr>
                          <a:rPr lang="de-DE" sz="1400" b="0" i="1" smtClean="0">
                            <a:latin typeface="Cambria Math" panose="02040503050406030204" pitchFamily="18" charset="0"/>
                            <a:cs typeface="Calibri" panose="020F0502020204030204" pitchFamily="34" charset="0"/>
                          </a:rPr>
                        </m:ctrlPr>
                      </m:sSubPr>
                      <m:e>
                        <m:r>
                          <a:rPr lang="de-DE" sz="1400" b="0" i="1" smtClean="0">
                            <a:latin typeface="Cambria Math" panose="02040503050406030204" pitchFamily="18" charset="0"/>
                            <a:cs typeface="Calibri" panose="020F0502020204030204" pitchFamily="34" charset="0"/>
                          </a:rPr>
                          <m:t>𝑒</m:t>
                        </m:r>
                      </m:e>
                      <m:sub>
                        <m:d>
                          <m:dPr>
                            <m:begChr m:val="{"/>
                            <m:endChr m:val="}"/>
                            <m:ctrlPr>
                              <a:rPr lang="de-DE" sz="1400" b="0" i="1" smtClean="0">
                                <a:latin typeface="Cambria Math" panose="02040503050406030204" pitchFamily="18" charset="0"/>
                                <a:cs typeface="Calibri" panose="020F0502020204030204" pitchFamily="34" charset="0"/>
                              </a:rPr>
                            </m:ctrlPr>
                          </m:dPr>
                          <m:e>
                            <m:r>
                              <a:rPr lang="de-DE" sz="1400" b="0" i="1" smtClean="0">
                                <a:latin typeface="Cambria Math" panose="02040503050406030204" pitchFamily="18" charset="0"/>
                                <a:cs typeface="Calibri" panose="020F0502020204030204" pitchFamily="34" charset="0"/>
                              </a:rPr>
                              <m:t>𝑦</m:t>
                            </m:r>
                            <m:r>
                              <a:rPr lang="de-DE" sz="1400" b="0" i="1" smtClean="0">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𝑥</m:t>
                            </m:r>
                          </m:e>
                        </m:d>
                      </m:sub>
                    </m:sSub>
                    <m:r>
                      <a:rPr lang="de-DE" sz="1400" b="0" i="1" smtClean="0">
                        <a:latin typeface="Cambria Math" panose="02040503050406030204" pitchFamily="18" charset="0"/>
                        <a:cs typeface="Calibri" panose="020F0502020204030204" pitchFamily="34" charset="0"/>
                      </a:rPr>
                      <m:t>=</m:t>
                    </m:r>
                    <m:r>
                      <m:rPr>
                        <m:sty m:val="p"/>
                      </m:rPr>
                      <a:rPr lang="de-DE" sz="1400" b="0" i="0" smtClean="0">
                        <a:latin typeface="Cambria Math" panose="02040503050406030204" pitchFamily="18" charset="0"/>
                        <a:cs typeface="Calibri" panose="020F0502020204030204" pitchFamily="34" charset="0"/>
                      </a:rPr>
                      <m:t>ΣΣ</m:t>
                    </m:r>
                    <m:sSub>
                      <m:sSubPr>
                        <m:ctrlPr>
                          <a:rPr lang="de-DE" sz="1400" b="0" i="1" smtClean="0">
                            <a:latin typeface="Cambria Math" panose="02040503050406030204" pitchFamily="18" charset="0"/>
                            <a:cs typeface="Calibri" panose="020F0502020204030204" pitchFamily="34" charset="0"/>
                          </a:rPr>
                        </m:ctrlPr>
                      </m:sSubPr>
                      <m:e>
                        <m:r>
                          <a:rPr lang="de-DE" sz="1400" b="0" i="1" smtClean="0">
                            <a:latin typeface="Cambria Math" panose="02040503050406030204" pitchFamily="18" charset="0"/>
                            <a:cs typeface="Calibri" panose="020F0502020204030204" pitchFamily="34" charset="0"/>
                          </a:rPr>
                          <m:t> </m:t>
                        </m:r>
                        <m:r>
                          <a:rPr lang="de-DE" sz="1400" b="0" i="1" smtClean="0">
                            <a:latin typeface="Cambria Math" panose="02040503050406030204" pitchFamily="18" charset="0"/>
                            <a:cs typeface="Calibri" panose="020F0502020204030204" pitchFamily="34" charset="0"/>
                          </a:rPr>
                          <m:t>𝑊</m:t>
                        </m:r>
                      </m:e>
                      <m:sub>
                        <m:r>
                          <a:rPr lang="de-DE" sz="1400" b="0" i="1" smtClean="0">
                            <a:latin typeface="Cambria Math" panose="02040503050406030204" pitchFamily="18" charset="0"/>
                            <a:cs typeface="Calibri" panose="020F0502020204030204" pitchFamily="34" charset="0"/>
                          </a:rPr>
                          <m:t>𝑔</m:t>
                        </m:r>
                      </m:sub>
                    </m:sSub>
                    <m:r>
                      <a:rPr lang="de-DE" sz="1400" b="0" i="1" smtClean="0">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𝐼</m:t>
                    </m:r>
                  </m:oMath>
                </a14:m>
                <a:endParaRPr lang="de-DE" sz="1400" b="0" dirty="0">
                  <a:latin typeface="Calibri" panose="020F0502020204030204" pitchFamily="34" charset="0"/>
                  <a:cs typeface="Calibri" panose="020F0502020204030204" pitchFamily="34" charset="0"/>
                </a:endParaRPr>
              </a:p>
              <a:p>
                <a:pPr marL="742950" lvl="1" indent="-285750">
                  <a:buFontTx/>
                  <a:buChar char="-"/>
                </a:pPr>
                <a14:m>
                  <m:oMath xmlns:m="http://schemas.openxmlformats.org/officeDocument/2006/math">
                    <m:sSub>
                      <m:sSubPr>
                        <m:ctrlPr>
                          <a:rPr lang="de-DE" sz="1400" b="0" i="1" smtClean="0">
                            <a:latin typeface="Cambria Math" panose="02040503050406030204" pitchFamily="18" charset="0"/>
                            <a:cs typeface="Calibri" panose="020F0502020204030204" pitchFamily="34" charset="0"/>
                          </a:rPr>
                        </m:ctrlPr>
                      </m:sSubPr>
                      <m:e>
                        <m:r>
                          <a:rPr lang="de-DE" sz="1400" b="0" i="1" smtClean="0">
                            <a:latin typeface="Cambria Math" panose="02040503050406030204" pitchFamily="18" charset="0"/>
                            <a:cs typeface="Calibri" panose="020F0502020204030204" pitchFamily="34" charset="0"/>
                          </a:rPr>
                          <m:t>𝑂</m:t>
                        </m:r>
                      </m:e>
                      <m:sub>
                        <m:d>
                          <m:dPr>
                            <m:begChr m:val="{"/>
                            <m:endChr m:val="}"/>
                            <m:ctrlPr>
                              <a:rPr lang="de-DE" sz="1400" b="0" i="1" smtClean="0">
                                <a:latin typeface="Cambria Math" panose="02040503050406030204" pitchFamily="18" charset="0"/>
                                <a:cs typeface="Calibri" panose="020F0502020204030204" pitchFamily="34" charset="0"/>
                              </a:rPr>
                            </m:ctrlPr>
                          </m:dPr>
                          <m:e>
                            <m:r>
                              <a:rPr lang="de-DE" sz="1400" b="0" i="1" smtClean="0">
                                <a:latin typeface="Cambria Math" panose="02040503050406030204" pitchFamily="18" charset="0"/>
                                <a:cs typeface="Calibri" panose="020F0502020204030204" pitchFamily="34" charset="0"/>
                              </a:rPr>
                              <m:t>𝑦</m:t>
                            </m:r>
                            <m:r>
                              <a:rPr lang="de-DE" sz="1400" b="0" i="1" smtClean="0">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𝑥</m:t>
                            </m:r>
                          </m:e>
                        </m:d>
                      </m:sub>
                    </m:sSub>
                    <m:r>
                      <a:rPr lang="de-DE" sz="1400" b="0" i="1" smtClean="0">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𝜙</m:t>
                    </m:r>
                    <m:d>
                      <m:dPr>
                        <m:ctrlPr>
                          <a:rPr lang="de-DE" sz="1400" b="0" i="1" smtClean="0">
                            <a:latin typeface="Cambria Math" panose="02040503050406030204" pitchFamily="18" charset="0"/>
                            <a:cs typeface="Calibri" panose="020F0502020204030204" pitchFamily="34" charset="0"/>
                          </a:rPr>
                        </m:ctrlPr>
                      </m:dPr>
                      <m:e>
                        <m:r>
                          <a:rPr lang="de-DE" sz="1400" b="0" i="1" smtClean="0">
                            <a:latin typeface="Cambria Math" panose="02040503050406030204" pitchFamily="18" charset="0"/>
                            <a:cs typeface="Calibri" panose="020F0502020204030204" pitchFamily="34" charset="0"/>
                          </a:rPr>
                          <m:t>𝐹𝑒𝑎𝑡𝑢𝑟</m:t>
                        </m:r>
                        <m:sSub>
                          <m:sSubPr>
                            <m:ctrlPr>
                              <a:rPr lang="de-DE" sz="1400" b="0" i="1" smtClean="0">
                                <a:latin typeface="Cambria Math" panose="02040503050406030204" pitchFamily="18" charset="0"/>
                                <a:cs typeface="Calibri" panose="020F0502020204030204" pitchFamily="34" charset="0"/>
                              </a:rPr>
                            </m:ctrlPr>
                          </m:sSubPr>
                          <m:e>
                            <m:r>
                              <a:rPr lang="de-DE" sz="1400" b="0" i="1" smtClean="0">
                                <a:latin typeface="Cambria Math" panose="02040503050406030204" pitchFamily="18" charset="0"/>
                                <a:cs typeface="Calibri" panose="020F0502020204030204" pitchFamily="34" charset="0"/>
                              </a:rPr>
                              <m:t>𝑒</m:t>
                            </m:r>
                          </m:e>
                          <m:sub>
                            <m:d>
                              <m:dPr>
                                <m:begChr m:val="{"/>
                                <m:endChr m:val="}"/>
                                <m:ctrlPr>
                                  <a:rPr lang="de-DE" sz="1400" b="0" i="1" smtClean="0">
                                    <a:latin typeface="Cambria Math" panose="02040503050406030204" pitchFamily="18" charset="0"/>
                                    <a:cs typeface="Calibri" panose="020F0502020204030204" pitchFamily="34" charset="0"/>
                                  </a:rPr>
                                </m:ctrlPr>
                              </m:dPr>
                              <m:e>
                                <m:r>
                                  <a:rPr lang="de-DE" sz="1400" b="0" i="1" smtClean="0">
                                    <a:latin typeface="Cambria Math" panose="02040503050406030204" pitchFamily="18" charset="0"/>
                                    <a:cs typeface="Calibri" panose="020F0502020204030204" pitchFamily="34" charset="0"/>
                                  </a:rPr>
                                  <m:t>𝑦</m:t>
                                </m:r>
                                <m:r>
                                  <a:rPr lang="de-DE" sz="1400" b="0" i="1" smtClean="0">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𝑥</m:t>
                                </m:r>
                              </m:e>
                            </m:d>
                          </m:sub>
                        </m:sSub>
                      </m:e>
                    </m:d>
                    <m:r>
                      <a:rPr lang="de-DE" sz="1400" b="0" i="1" smtClean="0">
                        <a:latin typeface="Cambria Math" panose="02040503050406030204" pitchFamily="18" charset="0"/>
                        <a:cs typeface="Calibri" panose="020F0502020204030204" pitchFamily="34" charset="0"/>
                      </a:rPr>
                      <m:t> ∗</m:t>
                    </m:r>
                    <m:r>
                      <a:rPr lang="de-DE" sz="1400" b="0" i="1" smtClean="0">
                        <a:latin typeface="Cambria Math" panose="02040503050406030204" pitchFamily="18" charset="0"/>
                        <a:cs typeface="Calibri" panose="020F0502020204030204" pitchFamily="34" charset="0"/>
                      </a:rPr>
                      <m:t>𝜎</m:t>
                    </m:r>
                    <m:d>
                      <m:dPr>
                        <m:ctrlPr>
                          <a:rPr lang="de-DE" sz="1400" b="0" i="1" smtClean="0">
                            <a:latin typeface="Cambria Math" panose="02040503050406030204" pitchFamily="18" charset="0"/>
                            <a:cs typeface="Calibri" panose="020F0502020204030204" pitchFamily="34" charset="0"/>
                          </a:rPr>
                        </m:ctrlPr>
                      </m:dPr>
                      <m:e>
                        <m:r>
                          <a:rPr lang="de-DE" sz="1400" b="0" i="1" smtClean="0">
                            <a:latin typeface="Cambria Math" panose="02040503050406030204" pitchFamily="18" charset="0"/>
                            <a:cs typeface="Calibri" panose="020F0502020204030204" pitchFamily="34" charset="0"/>
                          </a:rPr>
                          <m:t>𝐺𝑎𝑡𝑖𝑛</m:t>
                        </m:r>
                        <m:sSub>
                          <m:sSubPr>
                            <m:ctrlPr>
                              <a:rPr lang="de-DE" sz="1400" b="0" i="1" smtClean="0">
                                <a:latin typeface="Cambria Math" panose="02040503050406030204" pitchFamily="18" charset="0"/>
                                <a:cs typeface="Calibri" panose="020F0502020204030204" pitchFamily="34" charset="0"/>
                              </a:rPr>
                            </m:ctrlPr>
                          </m:sSubPr>
                          <m:e>
                            <m:r>
                              <a:rPr lang="de-DE" sz="1400" b="0" i="1" smtClean="0">
                                <a:latin typeface="Cambria Math" panose="02040503050406030204" pitchFamily="18" charset="0"/>
                                <a:cs typeface="Calibri" panose="020F0502020204030204" pitchFamily="34" charset="0"/>
                              </a:rPr>
                              <m:t>𝑔</m:t>
                            </m:r>
                          </m:e>
                          <m:sub>
                            <m:d>
                              <m:dPr>
                                <m:begChr m:val="{"/>
                                <m:endChr m:val="}"/>
                                <m:ctrlPr>
                                  <a:rPr lang="de-DE" sz="1400" b="0" i="1" smtClean="0">
                                    <a:latin typeface="Cambria Math" panose="02040503050406030204" pitchFamily="18" charset="0"/>
                                    <a:cs typeface="Calibri" panose="020F0502020204030204" pitchFamily="34" charset="0"/>
                                  </a:rPr>
                                </m:ctrlPr>
                              </m:dPr>
                              <m:e>
                                <m:r>
                                  <a:rPr lang="de-DE" sz="1400" b="0" i="1" smtClean="0">
                                    <a:latin typeface="Cambria Math" panose="02040503050406030204" pitchFamily="18" charset="0"/>
                                    <a:cs typeface="Calibri" panose="020F0502020204030204" pitchFamily="34" charset="0"/>
                                  </a:rPr>
                                  <m:t>𝑦</m:t>
                                </m:r>
                                <m:r>
                                  <a:rPr lang="de-DE" sz="1400" b="0" i="1" smtClean="0">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𝑥</m:t>
                                </m:r>
                              </m:e>
                            </m:d>
                          </m:sub>
                        </m:sSub>
                      </m:e>
                    </m:d>
                  </m:oMath>
                </a14:m>
                <a:endParaRPr lang="de-DE" sz="1400" b="0" dirty="0">
                  <a:latin typeface="Calibri" panose="020F0502020204030204" pitchFamily="34" charset="0"/>
                  <a:cs typeface="Calibri" panose="020F0502020204030204" pitchFamily="34" charset="0"/>
                </a:endParaRPr>
              </a:p>
              <a:p>
                <a:pPr marL="742950" lvl="1" indent="-285750">
                  <a:buFontTx/>
                  <a:buChar char="-"/>
                </a:pPr>
                <a14:m>
                  <m:oMath xmlns:m="http://schemas.openxmlformats.org/officeDocument/2006/math">
                    <m:r>
                      <a:rPr lang="de-DE" sz="1400" b="0" i="1" smtClean="0">
                        <a:latin typeface="Cambria Math" panose="02040503050406030204" pitchFamily="18" charset="0"/>
                        <a:cs typeface="Calibri" panose="020F0502020204030204" pitchFamily="34" charset="0"/>
                      </a:rPr>
                      <m:t>𝜙</m:t>
                    </m:r>
                    <m:r>
                      <a:rPr lang="de-DE" sz="1400" b="0" i="1" smtClean="0">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𝑙𝑒𝑎𝑘𝑦𝑅𝑒𝐿𝑈</m:t>
                    </m:r>
                  </m:oMath>
                </a14:m>
                <a:r>
                  <a:rPr lang="de-DE" sz="1400" dirty="0">
                    <a:latin typeface="Calibri" panose="020F0502020204030204" pitchFamily="34" charset="0"/>
                    <a:cs typeface="Calibri" panose="020F0502020204030204" pitchFamily="34" charset="0"/>
                  </a:rPr>
                  <a:t>, </a:t>
                </a:r>
                <a14:m>
                  <m:oMath xmlns:m="http://schemas.openxmlformats.org/officeDocument/2006/math">
                    <m:r>
                      <a:rPr lang="de-DE" sz="1400" b="0" i="0" smtClean="0">
                        <a:latin typeface="Cambria Math" panose="02040503050406030204" pitchFamily="18" charset="0"/>
                        <a:cs typeface="Calibri" panose="020F0502020204030204" pitchFamily="34" charset="0"/>
                      </a:rPr>
                      <m:t> </m:t>
                    </m:r>
                    <m:r>
                      <a:rPr lang="de-DE" sz="1400" b="0" i="1" smtClean="0">
                        <a:latin typeface="Cambria Math" panose="02040503050406030204" pitchFamily="18" charset="0"/>
                        <a:cs typeface="Calibri" panose="020F0502020204030204" pitchFamily="34" charset="0"/>
                      </a:rPr>
                      <m:t>𝜎</m:t>
                    </m:r>
                    <m:r>
                      <a:rPr lang="de-DE" sz="1400" i="1">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𝑆𝑖𝑔𝑚𝑜𝑖𝑑</m:t>
                    </m:r>
                  </m:oMath>
                </a14:m>
                <a:endParaRPr lang="en-US" sz="1400" dirty="0">
                  <a:latin typeface="Calibri" panose="020F0502020204030204" pitchFamily="34" charset="0"/>
                  <a:cs typeface="Calibri" panose="020F0502020204030204" pitchFamily="34" charset="0"/>
                </a:endParaRPr>
              </a:p>
            </p:txBody>
          </p:sp>
        </mc:Choice>
        <mc:Fallback xmlns="">
          <p:sp>
            <p:nvSpPr>
              <p:cNvPr id="23" name="Textfeld 13">
                <a:extLst>
                  <a:ext uri="{FF2B5EF4-FFF2-40B4-BE49-F238E27FC236}">
                    <a16:creationId xmlns:a16="http://schemas.microsoft.com/office/drawing/2014/main" id="{743DBACA-DDD5-0CED-95EF-A84D218E122A}"/>
                  </a:ext>
                </a:extLst>
              </p:cNvPr>
              <p:cNvSpPr txBox="1">
                <a:spLocks noRot="1" noChangeAspect="1" noMove="1" noResize="1" noEditPoints="1" noAdjustHandles="1" noChangeArrowheads="1" noChangeShapeType="1" noTextEdit="1"/>
              </p:cNvSpPr>
              <p:nvPr/>
            </p:nvSpPr>
            <p:spPr>
              <a:xfrm>
                <a:off x="4220272" y="2409164"/>
                <a:ext cx="4365055" cy="1452385"/>
              </a:xfrm>
              <a:prstGeom prst="rect">
                <a:avLst/>
              </a:prstGeom>
              <a:blipFill>
                <a:blip r:embed="rId3"/>
                <a:stretch>
                  <a:fillRect l="-419" t="-1261" b="-3782"/>
                </a:stretch>
              </a:blipFill>
            </p:spPr>
            <p:txBody>
              <a:bodyPr/>
              <a:lstStyle/>
              <a:p>
                <a:r>
                  <a:rPr lang="en-US">
                    <a:noFill/>
                  </a:rPr>
                  <a:t> </a:t>
                </a:r>
              </a:p>
            </p:txBody>
          </p:sp>
        </mc:Fallback>
      </mc:AlternateContent>
      <p:pic>
        <p:nvPicPr>
          <p:cNvPr id="24" name="Picture 2">
            <a:extLst>
              <a:ext uri="{FF2B5EF4-FFF2-40B4-BE49-F238E27FC236}">
                <a16:creationId xmlns:a16="http://schemas.microsoft.com/office/drawing/2014/main" id="{546C481D-C6D0-984B-B21B-676F405C1E5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00" t="4678" r="74557" b="74947"/>
          <a:stretch/>
        </p:blipFill>
        <p:spPr bwMode="auto">
          <a:xfrm>
            <a:off x="0" y="10113"/>
            <a:ext cx="2906881" cy="72778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5" name="Textfeld 13">
                <a:extLst>
                  <a:ext uri="{FF2B5EF4-FFF2-40B4-BE49-F238E27FC236}">
                    <a16:creationId xmlns:a16="http://schemas.microsoft.com/office/drawing/2014/main" id="{97EE8C33-4720-1839-13D3-974B368827F3}"/>
                  </a:ext>
                </a:extLst>
              </p:cNvPr>
              <p:cNvSpPr txBox="1"/>
              <p:nvPr/>
            </p:nvSpPr>
            <p:spPr>
              <a:xfrm>
                <a:off x="4164876" y="4354783"/>
                <a:ext cx="4118328" cy="1264705"/>
              </a:xfrm>
              <a:prstGeom prst="rect">
                <a:avLst/>
              </a:prstGeom>
              <a:noFill/>
            </p:spPr>
            <p:txBody>
              <a:bodyPr wrap="square" rtlCol="0">
                <a:spAutoFit/>
              </a:bodyPr>
              <a:lstStyle/>
              <a:p>
                <a:pPr marL="285750" indent="-285750">
                  <a:buFontTx/>
                  <a:buChar char="-"/>
                </a:pPr>
                <a:r>
                  <a:rPr lang="en-US" sz="1400" b="1" dirty="0">
                    <a:latin typeface="Calibri" panose="020F0502020204030204" pitchFamily="34" charset="0"/>
                    <a:cs typeface="Calibri" panose="020F0502020204030204" pitchFamily="34" charset="0"/>
                  </a:rPr>
                  <a:t>Add  Lambertian Reflection constrain to calculate albedo </a:t>
                </a:r>
                <a:endParaRPr lang="en-US" sz="1400" dirty="0">
                  <a:latin typeface="Calibri" panose="020F0502020204030204" pitchFamily="34" charset="0"/>
                  <a:cs typeface="Calibri" panose="020F0502020204030204" pitchFamily="34" charset="0"/>
                </a:endParaRPr>
              </a:p>
              <a:p>
                <a:pPr marL="742950" lvl="1" indent="-285750">
                  <a:buFontTx/>
                  <a:buChar char="-"/>
                </a:pPr>
                <a14:m>
                  <m:oMath xmlns:m="http://schemas.openxmlformats.org/officeDocument/2006/math">
                    <m:r>
                      <a:rPr lang="de-DE" sz="1400" b="0" i="1" smtClean="0">
                        <a:latin typeface="Cambria Math" panose="02040503050406030204" pitchFamily="18" charset="0"/>
                        <a:cs typeface="Calibri" panose="020F0502020204030204" pitchFamily="34" charset="0"/>
                      </a:rPr>
                      <m:t>𝜌</m:t>
                    </m:r>
                    <m:r>
                      <a:rPr lang="de-DE" sz="1400" b="0" i="1" smtClean="0">
                        <a:latin typeface="Cambria Math" panose="02040503050406030204" pitchFamily="18" charset="0"/>
                        <a:cs typeface="Calibri" panose="020F0502020204030204" pitchFamily="34" charset="0"/>
                      </a:rPr>
                      <m:t>=</m:t>
                    </m:r>
                    <m:f>
                      <m:fPr>
                        <m:ctrlPr>
                          <a:rPr lang="de-DE" sz="1400" b="0" i="1" smtClean="0">
                            <a:latin typeface="Cambria Math" panose="02040503050406030204" pitchFamily="18" charset="0"/>
                            <a:cs typeface="Calibri" panose="020F0502020204030204" pitchFamily="34" charset="0"/>
                          </a:rPr>
                        </m:ctrlPr>
                      </m:fPr>
                      <m:num>
                        <m:r>
                          <a:rPr lang="de-DE" sz="1400" b="0" i="1" smtClean="0">
                            <a:latin typeface="Cambria Math" panose="02040503050406030204" pitchFamily="18" charset="0"/>
                            <a:cs typeface="Calibri" panose="020F0502020204030204" pitchFamily="34" charset="0"/>
                          </a:rPr>
                          <m:t>𝐼</m:t>
                        </m:r>
                      </m:num>
                      <m:den>
                        <m:r>
                          <a:rPr lang="de-DE" sz="1400" b="0" i="1" smtClean="0">
                            <a:latin typeface="Cambria Math" panose="02040503050406030204" pitchFamily="18" charset="0"/>
                            <a:cs typeface="Calibri" panose="020F0502020204030204" pitchFamily="34" charset="0"/>
                          </a:rPr>
                          <m:t>𝑁</m:t>
                        </m:r>
                        <m:r>
                          <a:rPr lang="de-DE" sz="1400" b="0" i="1" smtClean="0">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𝐿</m:t>
                        </m:r>
                      </m:den>
                    </m:f>
                  </m:oMath>
                </a14:m>
                <a:endParaRPr lang="en-US" sz="1400" dirty="0">
                  <a:latin typeface="Calibri" panose="020F0502020204030204" pitchFamily="34" charset="0"/>
                  <a:cs typeface="Calibri" panose="020F0502020204030204" pitchFamily="34" charset="0"/>
                </a:endParaRPr>
              </a:p>
              <a:p>
                <a:pPr marL="742950" lvl="1" indent="-285750">
                  <a:buFontTx/>
                  <a:buChar char="-"/>
                </a:pPr>
                <a14:m>
                  <m:oMath xmlns:m="http://schemas.openxmlformats.org/officeDocument/2006/math">
                    <m:r>
                      <a:rPr lang="de-DE" sz="1400" b="0" i="1" smtClean="0">
                        <a:latin typeface="Cambria Math" panose="02040503050406030204" pitchFamily="18" charset="0"/>
                        <a:cs typeface="Calibri" panose="020F0502020204030204" pitchFamily="34" charset="0"/>
                      </a:rPr>
                      <m:t>𝐼</m:t>
                    </m:r>
                    <m:r>
                      <a:rPr lang="de-DE" sz="1400" b="0" i="1" smtClean="0">
                        <a:latin typeface="Cambria Math" panose="02040503050406030204" pitchFamily="18" charset="0"/>
                        <a:cs typeface="Calibri" panose="020F0502020204030204" pitchFamily="34" charset="0"/>
                      </a:rPr>
                      <m:t> </m:t>
                    </m:r>
                  </m:oMath>
                </a14:m>
                <a:r>
                  <a:rPr lang="en-US" sz="1400" dirty="0">
                    <a:latin typeface="Calibri" panose="020F0502020204030204" pitchFamily="34" charset="0"/>
                    <a:cs typeface="Calibri" panose="020F0502020204030204" pitchFamily="34" charset="0"/>
                  </a:rPr>
                  <a:t>are known beforehand, predict </a:t>
                </a:r>
                <a14:m>
                  <m:oMath xmlns:m="http://schemas.openxmlformats.org/officeDocument/2006/math">
                    <m:r>
                      <a:rPr lang="de-DE" sz="1400" b="0" i="1" smtClean="0">
                        <a:latin typeface="Cambria Math" panose="02040503050406030204" pitchFamily="18" charset="0"/>
                        <a:cs typeface="Calibri" panose="020F0502020204030204" pitchFamily="34" charset="0"/>
                      </a:rPr>
                      <m:t>𝑁</m:t>
                    </m:r>
                  </m:oMath>
                </a14:m>
                <a:r>
                  <a:rPr lang="en-US" sz="1400" dirty="0">
                    <a:latin typeface="Calibri" panose="020F0502020204030204" pitchFamily="34" charset="0"/>
                    <a:cs typeface="Calibri" panose="020F0502020204030204" pitchFamily="34" charset="0"/>
                  </a:rPr>
                  <a:t> and </a:t>
                </a:r>
                <a14:m>
                  <m:oMath xmlns:m="http://schemas.openxmlformats.org/officeDocument/2006/math">
                    <m:r>
                      <a:rPr lang="de-DE" sz="1400" b="0" i="1" smtClean="0">
                        <a:latin typeface="Cambria Math" panose="02040503050406030204" pitchFamily="18" charset="0"/>
                        <a:cs typeface="Calibri" panose="020F0502020204030204" pitchFamily="34" charset="0"/>
                      </a:rPr>
                      <m:t>𝐿</m:t>
                    </m:r>
                  </m:oMath>
                </a14:m>
                <a:r>
                  <a:rPr lang="en-US" sz="1400" dirty="0">
                    <a:latin typeface="Calibri" panose="020F0502020204030204" pitchFamily="34" charset="0"/>
                    <a:cs typeface="Calibri" panose="020F0502020204030204" pitchFamily="34" charset="0"/>
                  </a:rPr>
                  <a:t> </a:t>
                </a:r>
              </a:p>
              <a:p>
                <a:pPr marL="742950" lvl="1" indent="-285750">
                  <a:buFontTx/>
                  <a:buChar char="-"/>
                </a:pPr>
                <a14:m>
                  <m:oMath xmlns:m="http://schemas.openxmlformats.org/officeDocument/2006/math">
                    <m:r>
                      <a:rPr lang="de-DE" sz="1400" b="0" i="1" smtClean="0">
                        <a:latin typeface="Cambria Math" panose="02040503050406030204" pitchFamily="18" charset="0"/>
                        <a:cs typeface="Calibri" panose="020F0502020204030204" pitchFamily="34" charset="0"/>
                      </a:rPr>
                      <m:t>𝑚𝑖𝑛𝑖𝑚𝑖𝑧𝑒</m:t>
                    </m:r>
                    <m:r>
                      <a:rPr lang="de-DE" sz="1400" b="0" i="1" smtClean="0">
                        <a:latin typeface="Cambria Math" panose="02040503050406030204" pitchFamily="18" charset="0"/>
                        <a:cs typeface="Calibri" panose="020F0502020204030204" pitchFamily="34" charset="0"/>
                      </a:rPr>
                      <m:t> </m:t>
                    </m:r>
                    <m:r>
                      <m:rPr>
                        <m:lit/>
                      </m:rPr>
                      <a:rPr lang="de-DE" sz="1400" b="0" i="1" smtClean="0">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 (</m:t>
                    </m:r>
                    <m:acc>
                      <m:accPr>
                        <m:chr m:val="̂"/>
                        <m:ctrlPr>
                          <a:rPr lang="de-DE" sz="1400" b="0" i="1" smtClean="0">
                            <a:latin typeface="Cambria Math" panose="02040503050406030204" pitchFamily="18" charset="0"/>
                            <a:cs typeface="Calibri" panose="020F0502020204030204" pitchFamily="34" charset="0"/>
                          </a:rPr>
                        </m:ctrlPr>
                      </m:accPr>
                      <m:e>
                        <m:r>
                          <a:rPr lang="de-DE" sz="1400" b="0" i="1" smtClean="0">
                            <a:latin typeface="Cambria Math" panose="02040503050406030204" pitchFamily="18" charset="0"/>
                            <a:cs typeface="Calibri" panose="020F0502020204030204" pitchFamily="34" charset="0"/>
                          </a:rPr>
                          <m:t>𝑁</m:t>
                        </m:r>
                      </m:e>
                    </m:acc>
                    <m:r>
                      <a:rPr lang="de-DE" sz="1400" b="0" i="1" smtClean="0">
                        <a:latin typeface="Cambria Math" panose="02040503050406030204" pitchFamily="18" charset="0"/>
                        <a:cs typeface="Calibri" panose="020F0502020204030204" pitchFamily="34" charset="0"/>
                      </a:rPr>
                      <m:t>∗</m:t>
                    </m:r>
                    <m:acc>
                      <m:accPr>
                        <m:chr m:val="̂"/>
                        <m:ctrlPr>
                          <a:rPr lang="de-DE" sz="1400" b="0" i="1" smtClean="0">
                            <a:latin typeface="Cambria Math" panose="02040503050406030204" pitchFamily="18" charset="0"/>
                            <a:cs typeface="Calibri" panose="020F0502020204030204" pitchFamily="34" charset="0"/>
                          </a:rPr>
                        </m:ctrlPr>
                      </m:accPr>
                      <m:e>
                        <m:r>
                          <a:rPr lang="de-DE" sz="1400" b="0" i="1" smtClean="0">
                            <a:latin typeface="Cambria Math" panose="02040503050406030204" pitchFamily="18" charset="0"/>
                            <a:cs typeface="Calibri" panose="020F0502020204030204" pitchFamily="34" charset="0"/>
                          </a:rPr>
                          <m:t>𝐿</m:t>
                        </m:r>
                      </m:e>
                    </m:acc>
                    <m:r>
                      <a:rPr lang="de-DE" sz="1400" b="0" i="1" smtClean="0">
                        <a:latin typeface="Cambria Math" panose="02040503050406030204" pitchFamily="18" charset="0"/>
                        <a:cs typeface="Calibri" panose="020F0502020204030204" pitchFamily="34" charset="0"/>
                      </a:rPr>
                      <m:t>) −</m:t>
                    </m:r>
                    <m:d>
                      <m:dPr>
                        <m:ctrlPr>
                          <a:rPr lang="de-DE" sz="1400" b="0" i="1" smtClean="0">
                            <a:latin typeface="Cambria Math" panose="02040503050406030204" pitchFamily="18" charset="0"/>
                            <a:cs typeface="Calibri" panose="020F0502020204030204" pitchFamily="34" charset="0"/>
                          </a:rPr>
                        </m:ctrlPr>
                      </m:dPr>
                      <m:e>
                        <m:r>
                          <a:rPr lang="de-DE" sz="1400" b="0" i="1" smtClean="0">
                            <a:latin typeface="Cambria Math" panose="02040503050406030204" pitchFamily="18" charset="0"/>
                            <a:cs typeface="Calibri" panose="020F0502020204030204" pitchFamily="34" charset="0"/>
                          </a:rPr>
                          <m:t>𝑁</m:t>
                        </m:r>
                        <m:r>
                          <a:rPr lang="de-DE" sz="1400" b="0" i="1" smtClean="0">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𝐿</m:t>
                        </m:r>
                      </m:e>
                    </m:d>
                    <m:r>
                      <a:rPr lang="de-DE" sz="1400" b="0" i="1" smtClean="0">
                        <a:latin typeface="Cambria Math" panose="02040503050406030204" pitchFamily="18" charset="0"/>
                        <a:cs typeface="Calibri" panose="020F0502020204030204" pitchFamily="34" charset="0"/>
                      </a:rPr>
                      <m:t>|</m:t>
                    </m:r>
                    <m:sSub>
                      <m:sSubPr>
                        <m:ctrlPr>
                          <a:rPr lang="de-DE" sz="1400" b="0" i="1" smtClean="0">
                            <a:latin typeface="Cambria Math" panose="02040503050406030204" pitchFamily="18" charset="0"/>
                            <a:cs typeface="Calibri" panose="020F0502020204030204" pitchFamily="34" charset="0"/>
                          </a:rPr>
                        </m:ctrlPr>
                      </m:sSubPr>
                      <m:e>
                        <m:d>
                          <m:dPr>
                            <m:begChr m:val=""/>
                            <m:endChr m:val="|"/>
                            <m:ctrlPr>
                              <a:rPr lang="de-DE" sz="1400" b="0" i="1" smtClean="0">
                                <a:latin typeface="Cambria Math" panose="02040503050406030204" pitchFamily="18" charset="0"/>
                                <a:cs typeface="Calibri" panose="020F0502020204030204" pitchFamily="34" charset="0"/>
                              </a:rPr>
                            </m:ctrlPr>
                          </m:dPr>
                          <m:e>
                            <m:r>
                              <a:rPr lang="de-DE" sz="1400" b="0" i="1" smtClean="0">
                                <a:latin typeface="Cambria Math" panose="02040503050406030204" pitchFamily="18" charset="0"/>
                                <a:cs typeface="Calibri" panose="020F0502020204030204" pitchFamily="34" charset="0"/>
                              </a:rPr>
                              <m:t>​</m:t>
                            </m:r>
                          </m:e>
                        </m:d>
                      </m:e>
                      <m:sub>
                        <m:r>
                          <a:rPr lang="de-DE" sz="1400" b="0" i="1" smtClean="0">
                            <a:latin typeface="Cambria Math" panose="02040503050406030204" pitchFamily="18" charset="0"/>
                            <a:cs typeface="Calibri" panose="020F0502020204030204" pitchFamily="34" charset="0"/>
                          </a:rPr>
                          <m:t>2</m:t>
                        </m:r>
                      </m:sub>
                    </m:sSub>
                  </m:oMath>
                </a14:m>
                <a:endParaRPr lang="en-US" sz="1400" dirty="0">
                  <a:latin typeface="Calibri" panose="020F0502020204030204" pitchFamily="34" charset="0"/>
                  <a:cs typeface="Calibri" panose="020F0502020204030204" pitchFamily="34" charset="0"/>
                </a:endParaRPr>
              </a:p>
            </p:txBody>
          </p:sp>
        </mc:Choice>
        <mc:Fallback xmlns="">
          <p:sp>
            <p:nvSpPr>
              <p:cNvPr id="25" name="Textfeld 13">
                <a:extLst>
                  <a:ext uri="{FF2B5EF4-FFF2-40B4-BE49-F238E27FC236}">
                    <a16:creationId xmlns:a16="http://schemas.microsoft.com/office/drawing/2014/main" id="{97EE8C33-4720-1839-13D3-974B368827F3}"/>
                  </a:ext>
                </a:extLst>
              </p:cNvPr>
              <p:cNvSpPr txBox="1">
                <a:spLocks noRot="1" noChangeAspect="1" noMove="1" noResize="1" noEditPoints="1" noAdjustHandles="1" noChangeArrowheads="1" noChangeShapeType="1" noTextEdit="1"/>
              </p:cNvSpPr>
              <p:nvPr/>
            </p:nvSpPr>
            <p:spPr>
              <a:xfrm>
                <a:off x="4164876" y="4354783"/>
                <a:ext cx="4118328" cy="1264705"/>
              </a:xfrm>
              <a:prstGeom prst="rect">
                <a:avLst/>
              </a:prstGeom>
              <a:blipFill>
                <a:blip r:embed="rId5"/>
                <a:stretch>
                  <a:fillRect l="-444" t="-1442" r="-592" b="-37981"/>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924C2FB8-4F9A-4CD8-E04B-2CDD50AC21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5029" y="2592663"/>
            <a:ext cx="3130182" cy="2603988"/>
          </a:xfrm>
          <a:prstGeom prst="rect">
            <a:avLst/>
          </a:prstGeom>
        </p:spPr>
      </p:pic>
      <p:pic>
        <p:nvPicPr>
          <p:cNvPr id="3" name="Picture 2">
            <a:extLst>
              <a:ext uri="{FF2B5EF4-FFF2-40B4-BE49-F238E27FC236}">
                <a16:creationId xmlns:a16="http://schemas.microsoft.com/office/drawing/2014/main" id="{5DBDADA9-E43F-82B1-4764-1273172E58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34243" y="976126"/>
            <a:ext cx="3810006" cy="5402371"/>
          </a:xfrm>
          <a:prstGeom prst="rect">
            <a:avLst/>
          </a:prstGeom>
        </p:spPr>
      </p:pic>
    </p:spTree>
    <p:extLst>
      <p:ext uri="{BB962C8B-B14F-4D97-AF65-F5344CB8AC3E}">
        <p14:creationId xmlns:p14="http://schemas.microsoft.com/office/powerpoint/2010/main" val="2612575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F330B20-3FF6-4D21-2430-7286CBAA0143}"/>
              </a:ext>
            </a:extLst>
          </p:cNvPr>
          <p:cNvSpPr txBox="1"/>
          <p:nvPr/>
        </p:nvSpPr>
        <p:spPr>
          <a:xfrm>
            <a:off x="292099" y="367206"/>
            <a:ext cx="7141354" cy="584775"/>
          </a:xfrm>
          <a:prstGeom prst="rect">
            <a:avLst/>
          </a:prstGeom>
          <a:noFill/>
        </p:spPr>
        <p:txBody>
          <a:bodyPr wrap="square" rtlCol="0">
            <a:spAutoFit/>
          </a:bodyPr>
          <a:lstStyle/>
          <a:p>
            <a:r>
              <a:rPr lang="en-US" sz="3200" b="1" dirty="0">
                <a:latin typeface="Candara" panose="020E0502030303020204" pitchFamily="34" charset="0"/>
              </a:rPr>
              <a:t>Gated Convolution Neural Network</a:t>
            </a:r>
            <a:endParaRPr lang="en-US" sz="3200" dirty="0">
              <a:latin typeface="Candara" panose="020E0502030303020204" pitchFamily="34" charset="0"/>
            </a:endParaRPr>
          </a:p>
        </p:txBody>
      </p:sp>
      <p:pic>
        <p:nvPicPr>
          <p:cNvPr id="11" name="Picture 10">
            <a:extLst>
              <a:ext uri="{FF2B5EF4-FFF2-40B4-BE49-F238E27FC236}">
                <a16:creationId xmlns:a16="http://schemas.microsoft.com/office/drawing/2014/main" id="{0582626D-8D6E-BF92-4895-1A6AA5786A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93200" y="2942632"/>
            <a:ext cx="1747192" cy="1747192"/>
          </a:xfrm>
          <a:prstGeom prst="rect">
            <a:avLst/>
          </a:prstGeom>
        </p:spPr>
      </p:pic>
      <p:sp>
        <p:nvSpPr>
          <p:cNvPr id="12" name="TextBox 11">
            <a:extLst>
              <a:ext uri="{FF2B5EF4-FFF2-40B4-BE49-F238E27FC236}">
                <a16:creationId xmlns:a16="http://schemas.microsoft.com/office/drawing/2014/main" id="{A4D2FC7D-2478-8053-26C6-DA929013872F}"/>
              </a:ext>
            </a:extLst>
          </p:cNvPr>
          <p:cNvSpPr txBox="1"/>
          <p:nvPr/>
        </p:nvSpPr>
        <p:spPr>
          <a:xfrm>
            <a:off x="13530415" y="2186306"/>
            <a:ext cx="2212465" cy="523220"/>
          </a:xfrm>
          <a:prstGeom prst="rect">
            <a:avLst/>
          </a:prstGeom>
          <a:noFill/>
        </p:spPr>
        <p:txBody>
          <a:bodyPr wrap="none" rtlCol="0">
            <a:spAutoFit/>
          </a:bodyPr>
          <a:lstStyle/>
          <a:p>
            <a:r>
              <a:rPr lang="en-US" sz="2800" b="1" dirty="0">
                <a:latin typeface="Candara" panose="020E0502030303020204" pitchFamily="34" charset="0"/>
              </a:rPr>
              <a:t>Ground-truth</a:t>
            </a:r>
          </a:p>
        </p:txBody>
      </p:sp>
      <p:sp>
        <p:nvSpPr>
          <p:cNvPr id="13" name="TextBox 12">
            <a:extLst>
              <a:ext uri="{FF2B5EF4-FFF2-40B4-BE49-F238E27FC236}">
                <a16:creationId xmlns:a16="http://schemas.microsoft.com/office/drawing/2014/main" id="{22743F81-553B-335B-1630-564AD1964285}"/>
              </a:ext>
            </a:extLst>
          </p:cNvPr>
          <p:cNvSpPr txBox="1"/>
          <p:nvPr/>
        </p:nvSpPr>
        <p:spPr>
          <a:xfrm>
            <a:off x="18605528" y="1466672"/>
            <a:ext cx="2278188" cy="523220"/>
          </a:xfrm>
          <a:prstGeom prst="rect">
            <a:avLst/>
          </a:prstGeom>
          <a:noFill/>
        </p:spPr>
        <p:txBody>
          <a:bodyPr wrap="none" rtlCol="0">
            <a:spAutoFit/>
          </a:bodyPr>
          <a:lstStyle/>
          <a:p>
            <a:r>
              <a:rPr lang="en-US" sz="2800" b="1" dirty="0">
                <a:latin typeface="Candara" panose="020E0502030303020204" pitchFamily="34" charset="0"/>
              </a:rPr>
              <a:t>Image guided</a:t>
            </a:r>
          </a:p>
        </p:txBody>
      </p:sp>
      <p:pic>
        <p:nvPicPr>
          <p:cNvPr id="15" name="Picture 14">
            <a:extLst>
              <a:ext uri="{FF2B5EF4-FFF2-40B4-BE49-F238E27FC236}">
                <a16:creationId xmlns:a16="http://schemas.microsoft.com/office/drawing/2014/main" id="{A78380D5-ED39-9398-5658-7BF1CE14A9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63009" y="2069036"/>
            <a:ext cx="1747192" cy="1747192"/>
          </a:xfrm>
          <a:prstGeom prst="rect">
            <a:avLst/>
          </a:prstGeom>
        </p:spPr>
      </p:pic>
      <p:sp>
        <p:nvSpPr>
          <p:cNvPr id="16" name="TextBox 15">
            <a:extLst>
              <a:ext uri="{FF2B5EF4-FFF2-40B4-BE49-F238E27FC236}">
                <a16:creationId xmlns:a16="http://schemas.microsoft.com/office/drawing/2014/main" id="{809D9012-D775-9042-95E6-48CBD8F124DB}"/>
              </a:ext>
            </a:extLst>
          </p:cNvPr>
          <p:cNvSpPr txBox="1"/>
          <p:nvPr/>
        </p:nvSpPr>
        <p:spPr>
          <a:xfrm>
            <a:off x="16417268" y="1466672"/>
            <a:ext cx="1564852" cy="523220"/>
          </a:xfrm>
          <a:prstGeom prst="rect">
            <a:avLst/>
          </a:prstGeom>
          <a:noFill/>
        </p:spPr>
        <p:txBody>
          <a:bodyPr wrap="none" rtlCol="0">
            <a:spAutoFit/>
          </a:bodyPr>
          <a:lstStyle/>
          <a:p>
            <a:r>
              <a:rPr lang="en-US" sz="2800" b="1" dirty="0">
                <a:latin typeface="Candara" panose="020E0502030303020204" pitchFamily="34" charset="0"/>
              </a:rPr>
              <a:t>No guide</a:t>
            </a:r>
          </a:p>
        </p:txBody>
      </p:sp>
      <p:pic>
        <p:nvPicPr>
          <p:cNvPr id="18" name="Picture 17">
            <a:extLst>
              <a:ext uri="{FF2B5EF4-FFF2-40B4-BE49-F238E27FC236}">
                <a16:creationId xmlns:a16="http://schemas.microsoft.com/office/drawing/2014/main" id="{2774B991-4861-4E32-BDAA-AD8E69E6EA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71026" y="2069036"/>
            <a:ext cx="1747192" cy="1747192"/>
          </a:xfrm>
          <a:prstGeom prst="rect">
            <a:avLst/>
          </a:prstGeom>
        </p:spPr>
      </p:pic>
      <p:pic>
        <p:nvPicPr>
          <p:cNvPr id="20" name="Picture 19">
            <a:extLst>
              <a:ext uri="{FF2B5EF4-FFF2-40B4-BE49-F238E27FC236}">
                <a16:creationId xmlns:a16="http://schemas.microsoft.com/office/drawing/2014/main" id="{68428734-A7F4-D2A2-D780-F69C5C28DD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871026" y="4031524"/>
            <a:ext cx="1747192" cy="1747192"/>
          </a:xfrm>
          <a:prstGeom prst="rect">
            <a:avLst/>
          </a:prstGeom>
        </p:spPr>
      </p:pic>
      <p:pic>
        <p:nvPicPr>
          <p:cNvPr id="22" name="Picture 21">
            <a:extLst>
              <a:ext uri="{FF2B5EF4-FFF2-40B4-BE49-F238E27FC236}">
                <a16:creationId xmlns:a16="http://schemas.microsoft.com/office/drawing/2014/main" id="{BC249CC3-4321-A06B-D99C-2F3ABAF66B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63009" y="4031524"/>
            <a:ext cx="1747192" cy="1747192"/>
          </a:xfrm>
          <a:prstGeom prst="rect">
            <a:avLst/>
          </a:prstGeom>
        </p:spPr>
      </p:pic>
      <p:grpSp>
        <p:nvGrpSpPr>
          <p:cNvPr id="24" name="Group 23">
            <a:extLst>
              <a:ext uri="{FF2B5EF4-FFF2-40B4-BE49-F238E27FC236}">
                <a16:creationId xmlns:a16="http://schemas.microsoft.com/office/drawing/2014/main" id="{23DCC965-1594-A9BF-4D26-68D307A54F3D}"/>
              </a:ext>
            </a:extLst>
          </p:cNvPr>
          <p:cNvGrpSpPr/>
          <p:nvPr/>
        </p:nvGrpSpPr>
        <p:grpSpPr>
          <a:xfrm>
            <a:off x="442833" y="2440635"/>
            <a:ext cx="6692187" cy="2751185"/>
            <a:chOff x="59094" y="3765860"/>
            <a:chExt cx="12073812" cy="3626358"/>
          </a:xfrm>
        </p:grpSpPr>
        <p:pic>
          <p:nvPicPr>
            <p:cNvPr id="6" name="Picture 5">
              <a:extLst>
                <a:ext uri="{FF2B5EF4-FFF2-40B4-BE49-F238E27FC236}">
                  <a16:creationId xmlns:a16="http://schemas.microsoft.com/office/drawing/2014/main" id="{7A480B79-A24B-496D-04BA-DE4A52D56C30}"/>
                </a:ext>
              </a:extLst>
            </p:cNvPr>
            <p:cNvPicPr>
              <a:picLocks noChangeAspect="1"/>
            </p:cNvPicPr>
            <p:nvPr/>
          </p:nvPicPr>
          <p:blipFill rotWithShape="1">
            <a:blip r:embed="rId7">
              <a:extLst>
                <a:ext uri="{28A0092B-C50C-407E-A947-70E740481C1C}">
                  <a14:useLocalDpi xmlns:a14="http://schemas.microsoft.com/office/drawing/2010/main" val="0"/>
                </a:ext>
              </a:extLst>
            </a:blip>
            <a:srcRect l="953" t="22298" r="961" b="31253"/>
            <a:stretch/>
          </p:blipFill>
          <p:spPr>
            <a:xfrm>
              <a:off x="59094" y="3765860"/>
              <a:ext cx="12073812" cy="3092140"/>
            </a:xfrm>
            <a:prstGeom prst="rect">
              <a:avLst/>
            </a:prstGeom>
          </p:spPr>
        </p:pic>
        <p:sp>
          <p:nvSpPr>
            <p:cNvPr id="10" name="Textfeld 13">
              <a:extLst>
                <a:ext uri="{FF2B5EF4-FFF2-40B4-BE49-F238E27FC236}">
                  <a16:creationId xmlns:a16="http://schemas.microsoft.com/office/drawing/2014/main" id="{D3CA2D7A-B06C-8079-5DFA-4C158BE33CF0}"/>
                </a:ext>
              </a:extLst>
            </p:cNvPr>
            <p:cNvSpPr txBox="1"/>
            <p:nvPr/>
          </p:nvSpPr>
          <p:spPr>
            <a:xfrm>
              <a:off x="609438" y="6986535"/>
              <a:ext cx="2639678" cy="405683"/>
            </a:xfrm>
            <a:prstGeom prst="rect">
              <a:avLst/>
            </a:prstGeom>
            <a:solidFill>
              <a:srgbClr val="002060"/>
            </a:solidFill>
          </p:spPr>
          <p:txBody>
            <a:bodyPr wrap="square" rtlCol="0">
              <a:spAutoFit/>
            </a:bodyPr>
            <a:lstStyle/>
            <a:p>
              <a:r>
                <a:rPr lang="de-DE" sz="1400" b="1" dirty="0">
                  <a:solidFill>
                    <a:schemeClr val="bg1"/>
                  </a:solidFill>
                  <a:latin typeface="Calibri" panose="020F0502020204030204" pitchFamily="34" charset="0"/>
                  <a:cs typeface="Calibri" panose="020F0502020204030204" pitchFamily="34" charset="0"/>
                </a:rPr>
                <a:t>Down-sampling</a:t>
              </a:r>
              <a:endParaRPr lang="en-US" sz="1400" b="1" dirty="0">
                <a:solidFill>
                  <a:schemeClr val="bg1"/>
                </a:solidFill>
                <a:latin typeface="Calibri" panose="020F0502020204030204" pitchFamily="34" charset="0"/>
                <a:cs typeface="Calibri" panose="020F0502020204030204" pitchFamily="34" charset="0"/>
              </a:endParaRPr>
            </a:p>
          </p:txBody>
        </p:sp>
        <p:sp>
          <p:nvSpPr>
            <p:cNvPr id="14" name="Textfeld 13">
              <a:extLst>
                <a:ext uri="{FF2B5EF4-FFF2-40B4-BE49-F238E27FC236}">
                  <a16:creationId xmlns:a16="http://schemas.microsoft.com/office/drawing/2014/main" id="{B7E6DAD4-5AC3-AE20-31EF-2F745E12AA5F}"/>
                </a:ext>
              </a:extLst>
            </p:cNvPr>
            <p:cNvSpPr txBox="1"/>
            <p:nvPr/>
          </p:nvSpPr>
          <p:spPr>
            <a:xfrm>
              <a:off x="6517725" y="6970752"/>
              <a:ext cx="2144564" cy="405683"/>
            </a:xfrm>
            <a:prstGeom prst="rect">
              <a:avLst/>
            </a:prstGeom>
            <a:solidFill>
              <a:srgbClr val="002060"/>
            </a:solidFill>
          </p:spPr>
          <p:txBody>
            <a:bodyPr wrap="square" rtlCol="0">
              <a:spAutoFit/>
            </a:bodyPr>
            <a:lstStyle/>
            <a:p>
              <a:r>
                <a:rPr lang="de-DE" sz="1400" b="1" dirty="0">
                  <a:solidFill>
                    <a:schemeClr val="bg1"/>
                  </a:solidFill>
                  <a:latin typeface="Calibri" panose="020F0502020204030204" pitchFamily="34" charset="0"/>
                  <a:cs typeface="Calibri" panose="020F0502020204030204" pitchFamily="34" charset="0"/>
                </a:rPr>
                <a:t>Up-sampling</a:t>
              </a:r>
              <a:endParaRPr lang="en-US" sz="1400" b="1" dirty="0">
                <a:solidFill>
                  <a:schemeClr val="bg1"/>
                </a:solidFill>
                <a:latin typeface="Calibri" panose="020F0502020204030204" pitchFamily="34" charset="0"/>
                <a:cs typeface="Calibri" panose="020F0502020204030204" pitchFamily="34" charset="0"/>
              </a:endParaRPr>
            </a:p>
          </p:txBody>
        </p:sp>
      </p:grpSp>
      <p:sp>
        <p:nvSpPr>
          <p:cNvPr id="25" name="TextBox 24">
            <a:extLst>
              <a:ext uri="{FF2B5EF4-FFF2-40B4-BE49-F238E27FC236}">
                <a16:creationId xmlns:a16="http://schemas.microsoft.com/office/drawing/2014/main" id="{17DDF48C-9E94-36F2-B651-343D174EF4C6}"/>
              </a:ext>
            </a:extLst>
          </p:cNvPr>
          <p:cNvSpPr txBox="1"/>
          <p:nvPr/>
        </p:nvSpPr>
        <p:spPr>
          <a:xfrm>
            <a:off x="7555149" y="2358902"/>
            <a:ext cx="4636851" cy="2585323"/>
          </a:xfrm>
          <a:prstGeom prst="rect">
            <a:avLst/>
          </a:prstGeom>
          <a:noFill/>
        </p:spPr>
        <p:txBody>
          <a:bodyPr wrap="square" rtlCol="0">
            <a:spAutoFit/>
          </a:bodyPr>
          <a:lstStyle/>
          <a:p>
            <a:r>
              <a:rPr lang="en-US" b="1" dirty="0">
                <a:latin typeface="Candara" panose="020E0502030303020204" pitchFamily="34" charset="0"/>
              </a:rPr>
              <a:t>Architecture</a:t>
            </a:r>
            <a:r>
              <a:rPr lang="en-US" dirty="0">
                <a:latin typeface="Candara" panose="020E0502030303020204" pitchFamily="34" charset="0"/>
              </a:rPr>
              <a:t>: </a:t>
            </a:r>
          </a:p>
          <a:p>
            <a:r>
              <a:rPr lang="en-US" dirty="0">
                <a:latin typeface="Candara" panose="020E0502030303020204" pitchFamily="34" charset="0"/>
              </a:rPr>
              <a:t>3 gated conv Layers</a:t>
            </a:r>
          </a:p>
          <a:p>
            <a:r>
              <a:rPr lang="en-US" dirty="0">
                <a:latin typeface="Candara" panose="020E0502030303020204" pitchFamily="34" charset="0"/>
              </a:rPr>
              <a:t>3 times </a:t>
            </a:r>
            <a:r>
              <a:rPr lang="en-US" dirty="0" err="1">
                <a:latin typeface="Candara" panose="020E0502030303020204" pitchFamily="34" charset="0"/>
              </a:rPr>
              <a:t>downsampling</a:t>
            </a:r>
            <a:r>
              <a:rPr lang="en-US" dirty="0">
                <a:latin typeface="Candara" panose="020E0502030303020204" pitchFamily="34" charset="0"/>
              </a:rPr>
              <a:t> (gated conv layers) ,</a:t>
            </a:r>
          </a:p>
          <a:p>
            <a:r>
              <a:rPr lang="en-US" dirty="0">
                <a:latin typeface="Candara" panose="020E0502030303020204" pitchFamily="34" charset="0"/>
              </a:rPr>
              <a:t>3 times </a:t>
            </a:r>
            <a:r>
              <a:rPr lang="en-US" dirty="0" err="1">
                <a:latin typeface="Candara" panose="020E0502030303020204" pitchFamily="34" charset="0"/>
              </a:rPr>
              <a:t>upsampling</a:t>
            </a:r>
            <a:r>
              <a:rPr lang="en-US" dirty="0">
                <a:latin typeface="Candara" panose="020E0502030303020204" pitchFamily="34" charset="0"/>
              </a:rPr>
              <a:t> (gated conv layers) ,</a:t>
            </a:r>
          </a:p>
          <a:p>
            <a:r>
              <a:rPr lang="en-US" dirty="0">
                <a:latin typeface="Candara" panose="020E0502030303020204" pitchFamily="34" charset="0"/>
              </a:rPr>
              <a:t>2 conv2d layers (standard conv layers) </a:t>
            </a:r>
          </a:p>
          <a:p>
            <a:endParaRPr lang="en-US" dirty="0">
              <a:latin typeface="Candara" panose="020E0502030303020204" pitchFamily="34" charset="0"/>
            </a:endParaRPr>
          </a:p>
          <a:p>
            <a:r>
              <a:rPr lang="en-US" b="1" dirty="0">
                <a:latin typeface="Candara" panose="020E0502030303020204" pitchFamily="34" charset="0"/>
              </a:rPr>
              <a:t>Loss:</a:t>
            </a:r>
          </a:p>
          <a:p>
            <a:r>
              <a:rPr lang="en-US" dirty="0">
                <a:latin typeface="Candara" panose="020E0502030303020204" pitchFamily="34" charset="0"/>
              </a:rPr>
              <a:t>Reversed Huber Loss</a:t>
            </a:r>
          </a:p>
          <a:p>
            <a:endParaRPr lang="en-US" dirty="0">
              <a:latin typeface="Candara" panose="020E0502030303020204" pitchFamily="34" charset="0"/>
            </a:endParaRPr>
          </a:p>
        </p:txBody>
      </p:sp>
      <p:grpSp>
        <p:nvGrpSpPr>
          <p:cNvPr id="27" name="Group 26">
            <a:extLst>
              <a:ext uri="{FF2B5EF4-FFF2-40B4-BE49-F238E27FC236}">
                <a16:creationId xmlns:a16="http://schemas.microsoft.com/office/drawing/2014/main" id="{7BDD80CA-6A87-7DFF-5ED8-684D65FDEE81}"/>
              </a:ext>
            </a:extLst>
          </p:cNvPr>
          <p:cNvGrpSpPr/>
          <p:nvPr/>
        </p:nvGrpSpPr>
        <p:grpSpPr>
          <a:xfrm>
            <a:off x="1617266" y="1893147"/>
            <a:ext cx="3701252" cy="193490"/>
            <a:chOff x="1123246" y="2563729"/>
            <a:chExt cx="3701252" cy="193490"/>
          </a:xfrm>
        </p:grpSpPr>
        <p:sp>
          <p:nvSpPr>
            <p:cNvPr id="28" name="Trapezoid 27">
              <a:extLst>
                <a:ext uri="{FF2B5EF4-FFF2-40B4-BE49-F238E27FC236}">
                  <a16:creationId xmlns:a16="http://schemas.microsoft.com/office/drawing/2014/main" id="{1D66CF57-AB34-504C-3552-80DA25FA0105}"/>
                </a:ext>
              </a:extLst>
            </p:cNvPr>
            <p:cNvSpPr/>
            <p:nvPr/>
          </p:nvSpPr>
          <p:spPr>
            <a:xfrm rot="5400000">
              <a:off x="2632008" y="1054967"/>
              <a:ext cx="184994" cy="3202518"/>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Isosceles Triangle 28">
              <a:extLst>
                <a:ext uri="{FF2B5EF4-FFF2-40B4-BE49-F238E27FC236}">
                  <a16:creationId xmlns:a16="http://schemas.microsoft.com/office/drawing/2014/main" id="{23290D5E-13D4-FC8F-5F4D-9BD037243147}"/>
                </a:ext>
              </a:extLst>
            </p:cNvPr>
            <p:cNvSpPr/>
            <p:nvPr/>
          </p:nvSpPr>
          <p:spPr>
            <a:xfrm rot="5400000">
              <a:off x="4441829" y="2374550"/>
              <a:ext cx="193037" cy="57230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96974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3D8F25-20A3-C63D-71A4-42CFB404737B}"/>
              </a:ext>
            </a:extLst>
          </p:cNvPr>
          <p:cNvPicPr>
            <a:picLocks noChangeAspect="1"/>
          </p:cNvPicPr>
          <p:nvPr/>
        </p:nvPicPr>
        <p:blipFill rotWithShape="1">
          <a:blip r:embed="rId2">
            <a:extLst>
              <a:ext uri="{28A0092B-C50C-407E-A947-70E740481C1C}">
                <a14:useLocalDpi xmlns:a14="http://schemas.microsoft.com/office/drawing/2010/main" val="0"/>
              </a:ext>
            </a:extLst>
          </a:blip>
          <a:srcRect l="18854" t="21298" r="18854" b="10126"/>
          <a:stretch/>
        </p:blipFill>
        <p:spPr>
          <a:xfrm>
            <a:off x="1943100" y="700299"/>
            <a:ext cx="10248900" cy="6081014"/>
          </a:xfrm>
          <a:prstGeom prst="rect">
            <a:avLst/>
          </a:prstGeom>
        </p:spPr>
      </p:pic>
      <p:sp>
        <p:nvSpPr>
          <p:cNvPr id="5" name="TextBox 4">
            <a:extLst>
              <a:ext uri="{FF2B5EF4-FFF2-40B4-BE49-F238E27FC236}">
                <a16:creationId xmlns:a16="http://schemas.microsoft.com/office/drawing/2014/main" id="{B0B023AF-A656-713A-4B28-7A50BB6E5F37}"/>
              </a:ext>
            </a:extLst>
          </p:cNvPr>
          <p:cNvSpPr txBox="1"/>
          <p:nvPr/>
        </p:nvSpPr>
        <p:spPr>
          <a:xfrm>
            <a:off x="401493" y="438689"/>
            <a:ext cx="1430584" cy="523220"/>
          </a:xfrm>
          <a:prstGeom prst="rect">
            <a:avLst/>
          </a:prstGeom>
          <a:noFill/>
        </p:spPr>
        <p:txBody>
          <a:bodyPr wrap="none" rtlCol="0">
            <a:spAutoFit/>
          </a:bodyPr>
          <a:lstStyle/>
          <a:p>
            <a:r>
              <a:rPr lang="en-US" sz="2800" b="1" dirty="0">
                <a:latin typeface="Candara" panose="020E0502030303020204" pitchFamily="34" charset="0"/>
              </a:rPr>
              <a:t>Trip-Net</a:t>
            </a:r>
          </a:p>
        </p:txBody>
      </p:sp>
      <mc:AlternateContent xmlns:mc="http://schemas.openxmlformats.org/markup-compatibility/2006">
        <mc:Choice xmlns:a14="http://schemas.microsoft.com/office/drawing/2010/main" Requires="a14">
          <p:sp>
            <p:nvSpPr>
              <p:cNvPr id="6" name="Textfeld 13">
                <a:extLst>
                  <a:ext uri="{FF2B5EF4-FFF2-40B4-BE49-F238E27FC236}">
                    <a16:creationId xmlns:a16="http://schemas.microsoft.com/office/drawing/2014/main" id="{90481DED-D1E2-8E49-843C-AF3BB5AD45B3}"/>
                  </a:ext>
                </a:extLst>
              </p:cNvPr>
              <p:cNvSpPr txBox="1"/>
              <p:nvPr/>
            </p:nvSpPr>
            <p:spPr>
              <a:xfrm>
                <a:off x="1832077" y="1183533"/>
                <a:ext cx="4118328" cy="1264705"/>
              </a:xfrm>
              <a:prstGeom prst="rect">
                <a:avLst/>
              </a:prstGeom>
              <a:noFill/>
            </p:spPr>
            <p:txBody>
              <a:bodyPr wrap="square" rtlCol="0">
                <a:spAutoFit/>
              </a:bodyPr>
              <a:lstStyle/>
              <a:p>
                <a:pPr marL="285750" indent="-285750">
                  <a:buFontTx/>
                  <a:buChar char="-"/>
                </a:pPr>
                <a:r>
                  <a:rPr lang="en-US" sz="1400" b="1" dirty="0">
                    <a:latin typeface="Calibri" panose="020F0502020204030204" pitchFamily="34" charset="0"/>
                    <a:cs typeface="Calibri" panose="020F0502020204030204" pitchFamily="34" charset="0"/>
                  </a:rPr>
                  <a:t>Add  Lambertian Reflection constrain to calculate albedo </a:t>
                </a:r>
                <a:endParaRPr lang="en-US" sz="1400" dirty="0">
                  <a:latin typeface="Calibri" panose="020F0502020204030204" pitchFamily="34" charset="0"/>
                  <a:cs typeface="Calibri" panose="020F0502020204030204" pitchFamily="34" charset="0"/>
                </a:endParaRPr>
              </a:p>
              <a:p>
                <a:pPr marL="742950" lvl="1" indent="-285750">
                  <a:buFontTx/>
                  <a:buChar char="-"/>
                </a:pPr>
                <a14:m>
                  <m:oMath xmlns:m="http://schemas.openxmlformats.org/officeDocument/2006/math">
                    <m:r>
                      <a:rPr lang="de-DE" sz="1400" b="0" i="1" smtClean="0">
                        <a:latin typeface="Cambria Math" panose="02040503050406030204" pitchFamily="18" charset="0"/>
                        <a:cs typeface="Calibri" panose="020F0502020204030204" pitchFamily="34" charset="0"/>
                      </a:rPr>
                      <m:t>𝜌</m:t>
                    </m:r>
                    <m:r>
                      <a:rPr lang="de-DE" sz="1400" b="0" i="1" smtClean="0">
                        <a:latin typeface="Cambria Math" panose="02040503050406030204" pitchFamily="18" charset="0"/>
                        <a:cs typeface="Calibri" panose="020F0502020204030204" pitchFamily="34" charset="0"/>
                      </a:rPr>
                      <m:t>=</m:t>
                    </m:r>
                    <m:f>
                      <m:fPr>
                        <m:ctrlPr>
                          <a:rPr lang="de-DE" sz="1400" b="0" i="1" smtClean="0">
                            <a:latin typeface="Cambria Math" panose="02040503050406030204" pitchFamily="18" charset="0"/>
                            <a:cs typeface="Calibri" panose="020F0502020204030204" pitchFamily="34" charset="0"/>
                          </a:rPr>
                        </m:ctrlPr>
                      </m:fPr>
                      <m:num>
                        <m:r>
                          <a:rPr lang="de-DE" sz="1400" b="0" i="1" smtClean="0">
                            <a:latin typeface="Cambria Math" panose="02040503050406030204" pitchFamily="18" charset="0"/>
                            <a:cs typeface="Calibri" panose="020F0502020204030204" pitchFamily="34" charset="0"/>
                          </a:rPr>
                          <m:t>𝐼</m:t>
                        </m:r>
                      </m:num>
                      <m:den>
                        <m:r>
                          <a:rPr lang="de-DE" sz="1400" b="0" i="1" smtClean="0">
                            <a:latin typeface="Cambria Math" panose="02040503050406030204" pitchFamily="18" charset="0"/>
                            <a:cs typeface="Calibri" panose="020F0502020204030204" pitchFamily="34" charset="0"/>
                          </a:rPr>
                          <m:t>𝑁</m:t>
                        </m:r>
                        <m:r>
                          <a:rPr lang="de-DE" sz="1400" b="0" i="1" smtClean="0">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𝐿</m:t>
                        </m:r>
                      </m:den>
                    </m:f>
                  </m:oMath>
                </a14:m>
                <a:endParaRPr lang="en-US" sz="1400" dirty="0">
                  <a:latin typeface="Calibri" panose="020F0502020204030204" pitchFamily="34" charset="0"/>
                  <a:cs typeface="Calibri" panose="020F0502020204030204" pitchFamily="34" charset="0"/>
                </a:endParaRPr>
              </a:p>
              <a:p>
                <a:pPr marL="742950" lvl="1" indent="-285750">
                  <a:buFontTx/>
                  <a:buChar char="-"/>
                </a:pPr>
                <a14:m>
                  <m:oMath xmlns:m="http://schemas.openxmlformats.org/officeDocument/2006/math">
                    <m:r>
                      <a:rPr lang="de-DE" sz="1400" b="0" i="1" smtClean="0">
                        <a:latin typeface="Cambria Math" panose="02040503050406030204" pitchFamily="18" charset="0"/>
                        <a:cs typeface="Calibri" panose="020F0502020204030204" pitchFamily="34" charset="0"/>
                      </a:rPr>
                      <m:t>𝐼</m:t>
                    </m:r>
                    <m:r>
                      <a:rPr lang="de-DE" sz="1400" b="0" i="1" smtClean="0">
                        <a:latin typeface="Cambria Math" panose="02040503050406030204" pitchFamily="18" charset="0"/>
                        <a:cs typeface="Calibri" panose="020F0502020204030204" pitchFamily="34" charset="0"/>
                      </a:rPr>
                      <m:t> </m:t>
                    </m:r>
                  </m:oMath>
                </a14:m>
                <a:r>
                  <a:rPr lang="en-US" sz="1400" dirty="0">
                    <a:latin typeface="Calibri" panose="020F0502020204030204" pitchFamily="34" charset="0"/>
                    <a:cs typeface="Calibri" panose="020F0502020204030204" pitchFamily="34" charset="0"/>
                  </a:rPr>
                  <a:t>are known beforehand, predict </a:t>
                </a:r>
                <a14:m>
                  <m:oMath xmlns:m="http://schemas.openxmlformats.org/officeDocument/2006/math">
                    <m:r>
                      <a:rPr lang="de-DE" sz="1400" b="0" i="1" smtClean="0">
                        <a:latin typeface="Cambria Math" panose="02040503050406030204" pitchFamily="18" charset="0"/>
                        <a:cs typeface="Calibri" panose="020F0502020204030204" pitchFamily="34" charset="0"/>
                      </a:rPr>
                      <m:t>𝑁</m:t>
                    </m:r>
                  </m:oMath>
                </a14:m>
                <a:r>
                  <a:rPr lang="en-US" sz="1400" dirty="0">
                    <a:latin typeface="Calibri" panose="020F0502020204030204" pitchFamily="34" charset="0"/>
                    <a:cs typeface="Calibri" panose="020F0502020204030204" pitchFamily="34" charset="0"/>
                  </a:rPr>
                  <a:t> and </a:t>
                </a:r>
                <a14:m>
                  <m:oMath xmlns:m="http://schemas.openxmlformats.org/officeDocument/2006/math">
                    <m:r>
                      <a:rPr lang="de-DE" sz="1400" b="0" i="1" smtClean="0">
                        <a:latin typeface="Cambria Math" panose="02040503050406030204" pitchFamily="18" charset="0"/>
                        <a:cs typeface="Calibri" panose="020F0502020204030204" pitchFamily="34" charset="0"/>
                      </a:rPr>
                      <m:t>𝐿</m:t>
                    </m:r>
                  </m:oMath>
                </a14:m>
                <a:r>
                  <a:rPr lang="en-US" sz="1400" dirty="0">
                    <a:latin typeface="Calibri" panose="020F0502020204030204" pitchFamily="34" charset="0"/>
                    <a:cs typeface="Calibri" panose="020F0502020204030204" pitchFamily="34" charset="0"/>
                  </a:rPr>
                  <a:t> </a:t>
                </a:r>
              </a:p>
              <a:p>
                <a:pPr marL="742950" lvl="1" indent="-285750">
                  <a:buFontTx/>
                  <a:buChar char="-"/>
                </a:pPr>
                <a14:m>
                  <m:oMath xmlns:m="http://schemas.openxmlformats.org/officeDocument/2006/math">
                    <m:r>
                      <a:rPr lang="de-DE" sz="1400" b="0" i="1" smtClean="0">
                        <a:latin typeface="Cambria Math" panose="02040503050406030204" pitchFamily="18" charset="0"/>
                        <a:cs typeface="Calibri" panose="020F0502020204030204" pitchFamily="34" charset="0"/>
                      </a:rPr>
                      <m:t>𝑚𝑖𝑛𝑖𝑚𝑖𝑧𝑒</m:t>
                    </m:r>
                    <m:r>
                      <a:rPr lang="de-DE" sz="1400" b="0" i="1" smtClean="0">
                        <a:latin typeface="Cambria Math" panose="02040503050406030204" pitchFamily="18" charset="0"/>
                        <a:cs typeface="Calibri" panose="020F0502020204030204" pitchFamily="34" charset="0"/>
                      </a:rPr>
                      <m:t> </m:t>
                    </m:r>
                    <m:r>
                      <m:rPr>
                        <m:lit/>
                      </m:rPr>
                      <a:rPr lang="de-DE" sz="1400" b="0" i="1" smtClean="0">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 (</m:t>
                    </m:r>
                    <m:acc>
                      <m:accPr>
                        <m:chr m:val="̂"/>
                        <m:ctrlPr>
                          <a:rPr lang="de-DE" sz="1400" b="0" i="1" smtClean="0">
                            <a:latin typeface="Cambria Math" panose="02040503050406030204" pitchFamily="18" charset="0"/>
                            <a:cs typeface="Calibri" panose="020F0502020204030204" pitchFamily="34" charset="0"/>
                          </a:rPr>
                        </m:ctrlPr>
                      </m:accPr>
                      <m:e>
                        <m:r>
                          <a:rPr lang="de-DE" sz="1400" b="0" i="1" smtClean="0">
                            <a:latin typeface="Cambria Math" panose="02040503050406030204" pitchFamily="18" charset="0"/>
                            <a:cs typeface="Calibri" panose="020F0502020204030204" pitchFamily="34" charset="0"/>
                          </a:rPr>
                          <m:t>𝑁</m:t>
                        </m:r>
                      </m:e>
                    </m:acc>
                    <m:r>
                      <a:rPr lang="de-DE" sz="1400" b="0" i="1" smtClean="0">
                        <a:latin typeface="Cambria Math" panose="02040503050406030204" pitchFamily="18" charset="0"/>
                        <a:cs typeface="Calibri" panose="020F0502020204030204" pitchFamily="34" charset="0"/>
                      </a:rPr>
                      <m:t>∗</m:t>
                    </m:r>
                    <m:acc>
                      <m:accPr>
                        <m:chr m:val="̂"/>
                        <m:ctrlPr>
                          <a:rPr lang="de-DE" sz="1400" b="0" i="1" smtClean="0">
                            <a:latin typeface="Cambria Math" panose="02040503050406030204" pitchFamily="18" charset="0"/>
                            <a:cs typeface="Calibri" panose="020F0502020204030204" pitchFamily="34" charset="0"/>
                          </a:rPr>
                        </m:ctrlPr>
                      </m:accPr>
                      <m:e>
                        <m:r>
                          <a:rPr lang="de-DE" sz="1400" b="0" i="1" smtClean="0">
                            <a:latin typeface="Cambria Math" panose="02040503050406030204" pitchFamily="18" charset="0"/>
                            <a:cs typeface="Calibri" panose="020F0502020204030204" pitchFamily="34" charset="0"/>
                          </a:rPr>
                          <m:t>𝐿</m:t>
                        </m:r>
                      </m:e>
                    </m:acc>
                    <m:r>
                      <a:rPr lang="de-DE" sz="1400" b="0" i="1" smtClean="0">
                        <a:latin typeface="Cambria Math" panose="02040503050406030204" pitchFamily="18" charset="0"/>
                        <a:cs typeface="Calibri" panose="020F0502020204030204" pitchFamily="34" charset="0"/>
                      </a:rPr>
                      <m:t>) −</m:t>
                    </m:r>
                    <m:d>
                      <m:dPr>
                        <m:ctrlPr>
                          <a:rPr lang="de-DE" sz="1400" b="0" i="1" smtClean="0">
                            <a:latin typeface="Cambria Math" panose="02040503050406030204" pitchFamily="18" charset="0"/>
                            <a:cs typeface="Calibri" panose="020F0502020204030204" pitchFamily="34" charset="0"/>
                          </a:rPr>
                        </m:ctrlPr>
                      </m:dPr>
                      <m:e>
                        <m:r>
                          <a:rPr lang="de-DE" sz="1400" b="0" i="1" smtClean="0">
                            <a:latin typeface="Cambria Math" panose="02040503050406030204" pitchFamily="18" charset="0"/>
                            <a:cs typeface="Calibri" panose="020F0502020204030204" pitchFamily="34" charset="0"/>
                          </a:rPr>
                          <m:t>𝑁</m:t>
                        </m:r>
                        <m:r>
                          <a:rPr lang="de-DE" sz="1400" b="0" i="1" smtClean="0">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𝐿</m:t>
                        </m:r>
                      </m:e>
                    </m:d>
                    <m:r>
                      <a:rPr lang="de-DE" sz="1400" b="0" i="1" smtClean="0">
                        <a:latin typeface="Cambria Math" panose="02040503050406030204" pitchFamily="18" charset="0"/>
                        <a:cs typeface="Calibri" panose="020F0502020204030204" pitchFamily="34" charset="0"/>
                      </a:rPr>
                      <m:t>|</m:t>
                    </m:r>
                    <m:sSub>
                      <m:sSubPr>
                        <m:ctrlPr>
                          <a:rPr lang="de-DE" sz="1400" b="0" i="1" smtClean="0">
                            <a:latin typeface="Cambria Math" panose="02040503050406030204" pitchFamily="18" charset="0"/>
                            <a:cs typeface="Calibri" panose="020F0502020204030204" pitchFamily="34" charset="0"/>
                          </a:rPr>
                        </m:ctrlPr>
                      </m:sSubPr>
                      <m:e>
                        <m:d>
                          <m:dPr>
                            <m:begChr m:val=""/>
                            <m:endChr m:val="|"/>
                            <m:ctrlPr>
                              <a:rPr lang="de-DE" sz="1400" b="0" i="1" smtClean="0">
                                <a:latin typeface="Cambria Math" panose="02040503050406030204" pitchFamily="18" charset="0"/>
                                <a:cs typeface="Calibri" panose="020F0502020204030204" pitchFamily="34" charset="0"/>
                              </a:rPr>
                            </m:ctrlPr>
                          </m:dPr>
                          <m:e>
                            <m:r>
                              <a:rPr lang="de-DE" sz="1400" b="0" i="1" smtClean="0">
                                <a:latin typeface="Cambria Math" panose="02040503050406030204" pitchFamily="18" charset="0"/>
                                <a:cs typeface="Calibri" panose="020F0502020204030204" pitchFamily="34" charset="0"/>
                              </a:rPr>
                              <m:t>​</m:t>
                            </m:r>
                          </m:e>
                        </m:d>
                      </m:e>
                      <m:sub>
                        <m:r>
                          <a:rPr lang="de-DE" sz="1400" b="0" i="1" smtClean="0">
                            <a:latin typeface="Cambria Math" panose="02040503050406030204" pitchFamily="18" charset="0"/>
                            <a:cs typeface="Calibri" panose="020F0502020204030204" pitchFamily="34" charset="0"/>
                          </a:rPr>
                          <m:t>2</m:t>
                        </m:r>
                      </m:sub>
                    </m:sSub>
                  </m:oMath>
                </a14:m>
                <a:endParaRPr lang="en-US" sz="1400" dirty="0">
                  <a:latin typeface="Calibri" panose="020F0502020204030204" pitchFamily="34" charset="0"/>
                  <a:cs typeface="Calibri" panose="020F0502020204030204" pitchFamily="34" charset="0"/>
                </a:endParaRPr>
              </a:p>
            </p:txBody>
          </p:sp>
        </mc:Choice>
        <mc:Fallback>
          <p:sp>
            <p:nvSpPr>
              <p:cNvPr id="6" name="Textfeld 13">
                <a:extLst>
                  <a:ext uri="{FF2B5EF4-FFF2-40B4-BE49-F238E27FC236}">
                    <a16:creationId xmlns:a16="http://schemas.microsoft.com/office/drawing/2014/main" id="{90481DED-D1E2-8E49-843C-AF3BB5AD45B3}"/>
                  </a:ext>
                </a:extLst>
              </p:cNvPr>
              <p:cNvSpPr txBox="1">
                <a:spLocks noRot="1" noChangeAspect="1" noMove="1" noResize="1" noEditPoints="1" noAdjustHandles="1" noChangeArrowheads="1" noChangeShapeType="1" noTextEdit="1"/>
              </p:cNvSpPr>
              <p:nvPr/>
            </p:nvSpPr>
            <p:spPr>
              <a:xfrm>
                <a:off x="1832077" y="1183533"/>
                <a:ext cx="4118328" cy="1264705"/>
              </a:xfrm>
              <a:prstGeom prst="rect">
                <a:avLst/>
              </a:prstGeom>
              <a:blipFill>
                <a:blip r:embed="rId3"/>
                <a:stretch>
                  <a:fillRect l="-593" t="-1442" r="-741" b="-37981"/>
                </a:stretch>
              </a:blipFill>
            </p:spPr>
            <p:txBody>
              <a:bodyPr/>
              <a:lstStyle/>
              <a:p>
                <a:r>
                  <a:rPr lang="en-US">
                    <a:noFill/>
                  </a:rPr>
                  <a:t> </a:t>
                </a:r>
              </a:p>
            </p:txBody>
          </p:sp>
        </mc:Fallback>
      </mc:AlternateContent>
    </p:spTree>
    <p:extLst>
      <p:ext uri="{BB962C8B-B14F-4D97-AF65-F5344CB8AC3E}">
        <p14:creationId xmlns:p14="http://schemas.microsoft.com/office/powerpoint/2010/main" val="2935764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B01966-CA9C-0318-9DC0-94EF4AC9711E}"/>
              </a:ext>
            </a:extLst>
          </p:cNvPr>
          <p:cNvPicPr>
            <a:picLocks noChangeAspect="1"/>
          </p:cNvPicPr>
          <p:nvPr/>
        </p:nvPicPr>
        <p:blipFill rotWithShape="1">
          <a:blip r:embed="rId2">
            <a:extLst>
              <a:ext uri="{28A0092B-C50C-407E-A947-70E740481C1C}">
                <a14:useLocalDpi xmlns:a14="http://schemas.microsoft.com/office/drawing/2010/main" val="0"/>
              </a:ext>
            </a:extLst>
          </a:blip>
          <a:srcRect l="32813" t="38250" r="30729" b="12630"/>
          <a:stretch/>
        </p:blipFill>
        <p:spPr>
          <a:xfrm>
            <a:off x="3873500" y="1809750"/>
            <a:ext cx="4445000" cy="3238500"/>
          </a:xfrm>
          <a:prstGeom prst="rect">
            <a:avLst/>
          </a:prstGeom>
        </p:spPr>
      </p:pic>
      <p:sp>
        <p:nvSpPr>
          <p:cNvPr id="10" name="TextBox 9">
            <a:extLst>
              <a:ext uri="{FF2B5EF4-FFF2-40B4-BE49-F238E27FC236}">
                <a16:creationId xmlns:a16="http://schemas.microsoft.com/office/drawing/2014/main" id="{96BAA136-A38B-0C50-9957-545599383464}"/>
              </a:ext>
            </a:extLst>
          </p:cNvPr>
          <p:cNvSpPr txBox="1"/>
          <p:nvPr/>
        </p:nvSpPr>
        <p:spPr>
          <a:xfrm>
            <a:off x="401493" y="438689"/>
            <a:ext cx="2238113" cy="523220"/>
          </a:xfrm>
          <a:prstGeom prst="rect">
            <a:avLst/>
          </a:prstGeom>
          <a:noFill/>
        </p:spPr>
        <p:txBody>
          <a:bodyPr wrap="none" rtlCol="0">
            <a:spAutoFit/>
          </a:bodyPr>
          <a:lstStyle/>
          <a:p>
            <a:r>
              <a:rPr lang="de-DE" sz="2800" b="1" dirty="0">
                <a:latin typeface="Candara" panose="020E0502030303020204" pitchFamily="34" charset="0"/>
              </a:rPr>
              <a:t>L</a:t>
            </a:r>
            <a:r>
              <a:rPr lang="en-US" sz="2800" b="1" dirty="0" err="1">
                <a:latin typeface="Candara" panose="020E0502030303020204" pitchFamily="34" charset="0"/>
              </a:rPr>
              <a:t>oss</a:t>
            </a:r>
            <a:r>
              <a:rPr lang="en-US" sz="2800" b="1" dirty="0">
                <a:latin typeface="Candara" panose="020E0502030303020204" pitchFamily="34" charset="0"/>
              </a:rPr>
              <a:t> function</a:t>
            </a:r>
          </a:p>
        </p:txBody>
      </p:sp>
    </p:spTree>
    <p:extLst>
      <p:ext uri="{BB962C8B-B14F-4D97-AF65-F5344CB8AC3E}">
        <p14:creationId xmlns:p14="http://schemas.microsoft.com/office/powerpoint/2010/main" val="7802549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885</Words>
  <Application>Microsoft Office PowerPoint</Application>
  <PresentationFormat>Widescreen</PresentationFormat>
  <Paragraphs>225</Paragraphs>
  <Slides>27</Slides>
  <Notes>1</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 Unicode MS</vt:lpstr>
      <vt:lpstr>Arial</vt:lpstr>
      <vt:lpstr>Calibri</vt:lpstr>
      <vt:lpstr>Calibri Light</vt:lpstr>
      <vt:lpstr>Cambria Math</vt:lpstr>
      <vt:lpstr>Candara</vt:lpstr>
      <vt:lpstr>Office Theme</vt:lpstr>
      <vt:lpstr>PowerPoint Presentation</vt:lpstr>
      <vt:lpstr>Improved Normal Inference from Calibrated illuminated RGB-d images</vt:lpstr>
      <vt:lpstr>Improved Normal Inference from Calibrated illuminated RGB-d images</vt:lpstr>
      <vt:lpstr>Improved Normal Inference from Calibrated illuminated RGB-d images</vt:lpstr>
      <vt:lpstr>PowerPoint Presentation</vt:lpstr>
      <vt:lpstr>Gated Normal Neural Network (GNNN)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Jingyuan Sha</dc:creator>
  <cp:lastModifiedBy>Jingyuan Sha</cp:lastModifiedBy>
  <cp:revision>12</cp:revision>
  <dcterms:created xsi:type="dcterms:W3CDTF">2022-06-28T12:21:11Z</dcterms:created>
  <dcterms:modified xsi:type="dcterms:W3CDTF">2022-08-09T13:49:51Z</dcterms:modified>
</cp:coreProperties>
</file>